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3" r:id="rId1"/>
  </p:sldMasterIdLst>
  <p:notesMasterIdLst>
    <p:notesMasterId r:id="rId13"/>
  </p:notesMasterIdLst>
  <p:sldIdLst>
    <p:sldId id="256" r:id="rId2"/>
    <p:sldId id="257" r:id="rId3"/>
    <p:sldId id="271" r:id="rId4"/>
    <p:sldId id="260" r:id="rId5"/>
    <p:sldId id="272" r:id="rId6"/>
    <p:sldId id="276" r:id="rId7"/>
    <p:sldId id="278" r:id="rId8"/>
    <p:sldId id="277" r:id="rId9"/>
    <p:sldId id="281" r:id="rId10"/>
    <p:sldId id="279" r:id="rId11"/>
    <p:sldId id="28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Glance" initials="DG" lastIdx="1" clrIdx="0">
    <p:extLst>
      <p:ext uri="{19B8F6BF-5375-455C-9EA6-DF929625EA0E}">
        <p15:presenceInfo xmlns:p15="http://schemas.microsoft.com/office/powerpoint/2012/main" userId="S::00048920@uwa.edu.au::78f19221-0802-4a87-b561-ec50043bdac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40"/>
    <p:restoredTop sz="96327"/>
  </p:normalViewPr>
  <p:slideViewPr>
    <p:cSldViewPr snapToGrid="0" snapToObjects="1">
      <p:cViewPr varScale="1">
        <p:scale>
          <a:sx n="111" d="100"/>
          <a:sy n="111" d="100"/>
        </p:scale>
        <p:origin x="232" y="16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E55BE3-1DBD-4805-BA07-F888157FA08C}" type="doc">
      <dgm:prSet loTypeId="urn:microsoft.com/office/officeart/2016/7/layout/LinearBlockProcessNumbered" loCatId="process" qsTypeId="urn:microsoft.com/office/officeart/2005/8/quickstyle/simple4" qsCatId="simple" csTypeId="urn:microsoft.com/office/officeart/2005/8/colors/colorful2" csCatId="colorful" phldr="1"/>
      <dgm:spPr/>
      <dgm:t>
        <a:bodyPr/>
        <a:lstStyle/>
        <a:p>
          <a:endParaRPr lang="en-US"/>
        </a:p>
      </dgm:t>
    </dgm:pt>
    <dgm:pt modelId="{0C2543A4-036D-4F32-AA33-EC2982AE3DAE}">
      <dgm:prSet/>
      <dgm:spPr/>
      <dgm:t>
        <a:bodyPr/>
        <a:lstStyle/>
        <a:p>
          <a:r>
            <a:rPr lang="en-AU" dirty="0"/>
            <a:t>Understand the format of a question</a:t>
          </a:r>
          <a:endParaRPr lang="en-US" dirty="0"/>
        </a:p>
      </dgm:t>
    </dgm:pt>
    <dgm:pt modelId="{C6F814DB-4266-42CD-B6C9-665759BE333B}" type="parTrans" cxnId="{BA502309-51EF-4B4B-BF80-1573A6AE39BD}">
      <dgm:prSet/>
      <dgm:spPr/>
      <dgm:t>
        <a:bodyPr/>
        <a:lstStyle/>
        <a:p>
          <a:endParaRPr lang="en-US"/>
        </a:p>
      </dgm:t>
    </dgm:pt>
    <dgm:pt modelId="{31AD1D09-B8F7-4697-91F8-72B429AA540B}" type="sibTrans" cxnId="{BA502309-51EF-4B4B-BF80-1573A6AE39BD}">
      <dgm:prSet phldrT="01" phldr="0"/>
      <dgm:spPr/>
      <dgm:t>
        <a:bodyPr/>
        <a:lstStyle/>
        <a:p>
          <a:r>
            <a:rPr lang="en-US"/>
            <a:t>01</a:t>
          </a:r>
        </a:p>
      </dgm:t>
    </dgm:pt>
    <dgm:pt modelId="{1813DF02-F4AA-417C-90F2-F9A9F3284972}">
      <dgm:prSet/>
      <dgm:spPr/>
      <dgm:t>
        <a:bodyPr/>
        <a:lstStyle/>
        <a:p>
          <a:r>
            <a:rPr lang="en-AU" dirty="0"/>
            <a:t>Understand how to go about analysing the question</a:t>
          </a:r>
          <a:endParaRPr lang="en-US" dirty="0"/>
        </a:p>
      </dgm:t>
    </dgm:pt>
    <dgm:pt modelId="{C7868A53-7101-40F7-A618-1EA4F50114A5}" type="parTrans" cxnId="{E71FC0A8-5DB2-4504-A450-61775D204F55}">
      <dgm:prSet/>
      <dgm:spPr/>
      <dgm:t>
        <a:bodyPr/>
        <a:lstStyle/>
        <a:p>
          <a:endParaRPr lang="en-US"/>
        </a:p>
      </dgm:t>
    </dgm:pt>
    <dgm:pt modelId="{DFB9D784-0E08-430C-B460-DB32834D5E2D}" type="sibTrans" cxnId="{E71FC0A8-5DB2-4504-A450-61775D204F55}">
      <dgm:prSet phldrT="02" phldr="0"/>
      <dgm:spPr/>
      <dgm:t>
        <a:bodyPr/>
        <a:lstStyle/>
        <a:p>
          <a:r>
            <a:rPr lang="en-US"/>
            <a:t>02</a:t>
          </a:r>
        </a:p>
      </dgm:t>
    </dgm:pt>
    <dgm:pt modelId="{5A2035BA-59ED-41B7-B3D5-F6661DA6294A}">
      <dgm:prSet/>
      <dgm:spPr/>
      <dgm:t>
        <a:bodyPr/>
        <a:lstStyle/>
        <a:p>
          <a:r>
            <a:rPr lang="en-AU" dirty="0"/>
            <a:t>Understand how to answer the question</a:t>
          </a:r>
          <a:endParaRPr lang="en-US" dirty="0"/>
        </a:p>
      </dgm:t>
    </dgm:pt>
    <dgm:pt modelId="{D9FA2F78-3F92-4DCB-AE53-BF016578390C}" type="parTrans" cxnId="{02983F95-F871-4C38-A0E9-D53446C8865A}">
      <dgm:prSet/>
      <dgm:spPr/>
      <dgm:t>
        <a:bodyPr/>
        <a:lstStyle/>
        <a:p>
          <a:endParaRPr lang="en-US"/>
        </a:p>
      </dgm:t>
    </dgm:pt>
    <dgm:pt modelId="{5F68298B-3382-4F45-97D1-FA94FC8397F1}" type="sibTrans" cxnId="{02983F95-F871-4C38-A0E9-D53446C8865A}">
      <dgm:prSet phldrT="03" phldr="0"/>
      <dgm:spPr/>
      <dgm:t>
        <a:bodyPr/>
        <a:lstStyle/>
        <a:p>
          <a:r>
            <a:rPr lang="en-US"/>
            <a:t>03</a:t>
          </a:r>
        </a:p>
      </dgm:t>
    </dgm:pt>
    <dgm:pt modelId="{05AB82BC-90FF-0D4D-87AC-F19867583248}" type="pres">
      <dgm:prSet presAssocID="{EAE55BE3-1DBD-4805-BA07-F888157FA08C}" presName="Name0" presStyleCnt="0">
        <dgm:presLayoutVars>
          <dgm:animLvl val="lvl"/>
          <dgm:resizeHandles val="exact"/>
        </dgm:presLayoutVars>
      </dgm:prSet>
      <dgm:spPr/>
    </dgm:pt>
    <dgm:pt modelId="{874F1E2E-8953-A849-8CCD-B27A545D14F0}" type="pres">
      <dgm:prSet presAssocID="{0C2543A4-036D-4F32-AA33-EC2982AE3DAE}" presName="compositeNode" presStyleCnt="0">
        <dgm:presLayoutVars>
          <dgm:bulletEnabled val="1"/>
        </dgm:presLayoutVars>
      </dgm:prSet>
      <dgm:spPr/>
    </dgm:pt>
    <dgm:pt modelId="{DA6CB1C2-FEED-7E44-B3B0-483FFE843027}" type="pres">
      <dgm:prSet presAssocID="{0C2543A4-036D-4F32-AA33-EC2982AE3DAE}" presName="bgRect" presStyleLbl="alignNode1" presStyleIdx="0" presStyleCnt="3"/>
      <dgm:spPr/>
    </dgm:pt>
    <dgm:pt modelId="{45450710-1DEA-6A4D-A047-F1DB159DCD43}" type="pres">
      <dgm:prSet presAssocID="{31AD1D09-B8F7-4697-91F8-72B429AA540B}" presName="sibTransNodeRect" presStyleLbl="alignNode1" presStyleIdx="0" presStyleCnt="3">
        <dgm:presLayoutVars>
          <dgm:chMax val="0"/>
          <dgm:bulletEnabled val="1"/>
        </dgm:presLayoutVars>
      </dgm:prSet>
      <dgm:spPr/>
    </dgm:pt>
    <dgm:pt modelId="{DBEC1E7C-61B8-9C45-B519-CA1696A20037}" type="pres">
      <dgm:prSet presAssocID="{0C2543A4-036D-4F32-AA33-EC2982AE3DAE}" presName="nodeRect" presStyleLbl="alignNode1" presStyleIdx="0" presStyleCnt="3">
        <dgm:presLayoutVars>
          <dgm:bulletEnabled val="1"/>
        </dgm:presLayoutVars>
      </dgm:prSet>
      <dgm:spPr/>
    </dgm:pt>
    <dgm:pt modelId="{C4A5A155-9750-D749-82B6-495D61C51423}" type="pres">
      <dgm:prSet presAssocID="{31AD1D09-B8F7-4697-91F8-72B429AA540B}" presName="sibTrans" presStyleCnt="0"/>
      <dgm:spPr/>
    </dgm:pt>
    <dgm:pt modelId="{22D71C53-EE09-0D40-966E-DCF2D145834E}" type="pres">
      <dgm:prSet presAssocID="{1813DF02-F4AA-417C-90F2-F9A9F3284972}" presName="compositeNode" presStyleCnt="0">
        <dgm:presLayoutVars>
          <dgm:bulletEnabled val="1"/>
        </dgm:presLayoutVars>
      </dgm:prSet>
      <dgm:spPr/>
    </dgm:pt>
    <dgm:pt modelId="{40031D7F-9BDA-2944-8078-AD85E9FF92D7}" type="pres">
      <dgm:prSet presAssocID="{1813DF02-F4AA-417C-90F2-F9A9F3284972}" presName="bgRect" presStyleLbl="alignNode1" presStyleIdx="1" presStyleCnt="3"/>
      <dgm:spPr/>
    </dgm:pt>
    <dgm:pt modelId="{0C9B0EE7-B943-D74A-AE60-A9970E75E8FE}" type="pres">
      <dgm:prSet presAssocID="{DFB9D784-0E08-430C-B460-DB32834D5E2D}" presName="sibTransNodeRect" presStyleLbl="alignNode1" presStyleIdx="1" presStyleCnt="3">
        <dgm:presLayoutVars>
          <dgm:chMax val="0"/>
          <dgm:bulletEnabled val="1"/>
        </dgm:presLayoutVars>
      </dgm:prSet>
      <dgm:spPr/>
    </dgm:pt>
    <dgm:pt modelId="{C0C6040A-4A96-0844-A0A2-29C21B8CB8A0}" type="pres">
      <dgm:prSet presAssocID="{1813DF02-F4AA-417C-90F2-F9A9F3284972}" presName="nodeRect" presStyleLbl="alignNode1" presStyleIdx="1" presStyleCnt="3">
        <dgm:presLayoutVars>
          <dgm:bulletEnabled val="1"/>
        </dgm:presLayoutVars>
      </dgm:prSet>
      <dgm:spPr/>
    </dgm:pt>
    <dgm:pt modelId="{C86141E3-1561-D146-B199-B1A579FB58C1}" type="pres">
      <dgm:prSet presAssocID="{DFB9D784-0E08-430C-B460-DB32834D5E2D}" presName="sibTrans" presStyleCnt="0"/>
      <dgm:spPr/>
    </dgm:pt>
    <dgm:pt modelId="{25817A9F-DBB9-1E47-AE43-7719A592624C}" type="pres">
      <dgm:prSet presAssocID="{5A2035BA-59ED-41B7-B3D5-F6661DA6294A}" presName="compositeNode" presStyleCnt="0">
        <dgm:presLayoutVars>
          <dgm:bulletEnabled val="1"/>
        </dgm:presLayoutVars>
      </dgm:prSet>
      <dgm:spPr/>
    </dgm:pt>
    <dgm:pt modelId="{C5631D8A-0FB4-6342-BF5D-EB1703C93789}" type="pres">
      <dgm:prSet presAssocID="{5A2035BA-59ED-41B7-B3D5-F6661DA6294A}" presName="bgRect" presStyleLbl="alignNode1" presStyleIdx="2" presStyleCnt="3"/>
      <dgm:spPr/>
    </dgm:pt>
    <dgm:pt modelId="{4910555F-C4BA-3645-8B1F-CF70B02616F5}" type="pres">
      <dgm:prSet presAssocID="{5F68298B-3382-4F45-97D1-FA94FC8397F1}" presName="sibTransNodeRect" presStyleLbl="alignNode1" presStyleIdx="2" presStyleCnt="3">
        <dgm:presLayoutVars>
          <dgm:chMax val="0"/>
          <dgm:bulletEnabled val="1"/>
        </dgm:presLayoutVars>
      </dgm:prSet>
      <dgm:spPr/>
    </dgm:pt>
    <dgm:pt modelId="{055FD308-5585-A84A-9089-1BF2880A1880}" type="pres">
      <dgm:prSet presAssocID="{5A2035BA-59ED-41B7-B3D5-F6661DA6294A}" presName="nodeRect" presStyleLbl="alignNode1" presStyleIdx="2" presStyleCnt="3">
        <dgm:presLayoutVars>
          <dgm:bulletEnabled val="1"/>
        </dgm:presLayoutVars>
      </dgm:prSet>
      <dgm:spPr/>
    </dgm:pt>
  </dgm:ptLst>
  <dgm:cxnLst>
    <dgm:cxn modelId="{BA502309-51EF-4B4B-BF80-1573A6AE39BD}" srcId="{EAE55BE3-1DBD-4805-BA07-F888157FA08C}" destId="{0C2543A4-036D-4F32-AA33-EC2982AE3DAE}" srcOrd="0" destOrd="0" parTransId="{C6F814DB-4266-42CD-B6C9-665759BE333B}" sibTransId="{31AD1D09-B8F7-4697-91F8-72B429AA540B}"/>
    <dgm:cxn modelId="{B7EC041C-60F9-F34E-9998-E3F7BE44D0E8}" type="presOf" srcId="{0C2543A4-036D-4F32-AA33-EC2982AE3DAE}" destId="{DA6CB1C2-FEED-7E44-B3B0-483FFE843027}" srcOrd="0" destOrd="0" presId="urn:microsoft.com/office/officeart/2016/7/layout/LinearBlockProcessNumbered"/>
    <dgm:cxn modelId="{D4AA1D35-2910-684D-BE2E-F674F1310647}" type="presOf" srcId="{31AD1D09-B8F7-4697-91F8-72B429AA540B}" destId="{45450710-1DEA-6A4D-A047-F1DB159DCD43}" srcOrd="0" destOrd="0" presId="urn:microsoft.com/office/officeart/2016/7/layout/LinearBlockProcessNumbered"/>
    <dgm:cxn modelId="{3FC38352-554B-4B46-AF5E-B30006D35602}" type="presOf" srcId="{1813DF02-F4AA-417C-90F2-F9A9F3284972}" destId="{40031D7F-9BDA-2944-8078-AD85E9FF92D7}" srcOrd="0" destOrd="0" presId="urn:microsoft.com/office/officeart/2016/7/layout/LinearBlockProcessNumbered"/>
    <dgm:cxn modelId="{DC69675E-CB97-AD43-B693-0F230814357A}" type="presOf" srcId="{DFB9D784-0E08-430C-B460-DB32834D5E2D}" destId="{0C9B0EE7-B943-D74A-AE60-A9970E75E8FE}" srcOrd="0" destOrd="0" presId="urn:microsoft.com/office/officeart/2016/7/layout/LinearBlockProcessNumbered"/>
    <dgm:cxn modelId="{8549C56E-DDB2-E249-A132-5A3A1F19142B}" type="presOf" srcId="{5F68298B-3382-4F45-97D1-FA94FC8397F1}" destId="{4910555F-C4BA-3645-8B1F-CF70B02616F5}" srcOrd="0" destOrd="0" presId="urn:microsoft.com/office/officeart/2016/7/layout/LinearBlockProcessNumbered"/>
    <dgm:cxn modelId="{5E01F78A-4C2A-6540-B71F-7D5BC48B4F03}" type="presOf" srcId="{5A2035BA-59ED-41B7-B3D5-F6661DA6294A}" destId="{055FD308-5585-A84A-9089-1BF2880A1880}" srcOrd="1" destOrd="0" presId="urn:microsoft.com/office/officeart/2016/7/layout/LinearBlockProcessNumbered"/>
    <dgm:cxn modelId="{BA0A8A8E-695B-4444-945E-00376938A138}" type="presOf" srcId="{0C2543A4-036D-4F32-AA33-EC2982AE3DAE}" destId="{DBEC1E7C-61B8-9C45-B519-CA1696A20037}" srcOrd="1" destOrd="0" presId="urn:microsoft.com/office/officeart/2016/7/layout/LinearBlockProcessNumbered"/>
    <dgm:cxn modelId="{82E22090-E23F-E54E-A7F7-767FEA0A5E06}" type="presOf" srcId="{1813DF02-F4AA-417C-90F2-F9A9F3284972}" destId="{C0C6040A-4A96-0844-A0A2-29C21B8CB8A0}" srcOrd="1" destOrd="0" presId="urn:microsoft.com/office/officeart/2016/7/layout/LinearBlockProcessNumbered"/>
    <dgm:cxn modelId="{02983F95-F871-4C38-A0E9-D53446C8865A}" srcId="{EAE55BE3-1DBD-4805-BA07-F888157FA08C}" destId="{5A2035BA-59ED-41B7-B3D5-F6661DA6294A}" srcOrd="2" destOrd="0" parTransId="{D9FA2F78-3F92-4DCB-AE53-BF016578390C}" sibTransId="{5F68298B-3382-4F45-97D1-FA94FC8397F1}"/>
    <dgm:cxn modelId="{8F0D3898-B4FE-5F4C-8B68-0D07990113F6}" type="presOf" srcId="{5A2035BA-59ED-41B7-B3D5-F6661DA6294A}" destId="{C5631D8A-0FB4-6342-BF5D-EB1703C93789}" srcOrd="0" destOrd="0" presId="urn:microsoft.com/office/officeart/2016/7/layout/LinearBlockProcessNumbered"/>
    <dgm:cxn modelId="{C212DCA7-C7FC-904F-B011-3E21B83672DA}" type="presOf" srcId="{EAE55BE3-1DBD-4805-BA07-F888157FA08C}" destId="{05AB82BC-90FF-0D4D-87AC-F19867583248}" srcOrd="0" destOrd="0" presId="urn:microsoft.com/office/officeart/2016/7/layout/LinearBlockProcessNumbered"/>
    <dgm:cxn modelId="{E71FC0A8-5DB2-4504-A450-61775D204F55}" srcId="{EAE55BE3-1DBD-4805-BA07-F888157FA08C}" destId="{1813DF02-F4AA-417C-90F2-F9A9F3284972}" srcOrd="1" destOrd="0" parTransId="{C7868A53-7101-40F7-A618-1EA4F50114A5}" sibTransId="{DFB9D784-0E08-430C-B460-DB32834D5E2D}"/>
    <dgm:cxn modelId="{01499712-2E16-8E4F-8CC4-BF6C341FD6B1}" type="presParOf" srcId="{05AB82BC-90FF-0D4D-87AC-F19867583248}" destId="{874F1E2E-8953-A849-8CCD-B27A545D14F0}" srcOrd="0" destOrd="0" presId="urn:microsoft.com/office/officeart/2016/7/layout/LinearBlockProcessNumbered"/>
    <dgm:cxn modelId="{C5AF34AE-0D52-EA4A-9948-C66354F6F62F}" type="presParOf" srcId="{874F1E2E-8953-A849-8CCD-B27A545D14F0}" destId="{DA6CB1C2-FEED-7E44-B3B0-483FFE843027}" srcOrd="0" destOrd="0" presId="urn:microsoft.com/office/officeart/2016/7/layout/LinearBlockProcessNumbered"/>
    <dgm:cxn modelId="{46573B25-D44D-B34A-8C48-90A0FF4FF3AA}" type="presParOf" srcId="{874F1E2E-8953-A849-8CCD-B27A545D14F0}" destId="{45450710-1DEA-6A4D-A047-F1DB159DCD43}" srcOrd="1" destOrd="0" presId="urn:microsoft.com/office/officeart/2016/7/layout/LinearBlockProcessNumbered"/>
    <dgm:cxn modelId="{BA22D4CB-CE5C-DF4B-8B98-7A98CEA87A31}" type="presParOf" srcId="{874F1E2E-8953-A849-8CCD-B27A545D14F0}" destId="{DBEC1E7C-61B8-9C45-B519-CA1696A20037}" srcOrd="2" destOrd="0" presId="urn:microsoft.com/office/officeart/2016/7/layout/LinearBlockProcessNumbered"/>
    <dgm:cxn modelId="{A218C333-ED33-0C43-B4E5-41FDE443A38E}" type="presParOf" srcId="{05AB82BC-90FF-0D4D-87AC-F19867583248}" destId="{C4A5A155-9750-D749-82B6-495D61C51423}" srcOrd="1" destOrd="0" presId="urn:microsoft.com/office/officeart/2016/7/layout/LinearBlockProcessNumbered"/>
    <dgm:cxn modelId="{A19D02B3-16E8-9A48-883F-C323640FF0D3}" type="presParOf" srcId="{05AB82BC-90FF-0D4D-87AC-F19867583248}" destId="{22D71C53-EE09-0D40-966E-DCF2D145834E}" srcOrd="2" destOrd="0" presId="urn:microsoft.com/office/officeart/2016/7/layout/LinearBlockProcessNumbered"/>
    <dgm:cxn modelId="{99B4601E-2B7D-C34C-ADF0-69097E1E3AD4}" type="presParOf" srcId="{22D71C53-EE09-0D40-966E-DCF2D145834E}" destId="{40031D7F-9BDA-2944-8078-AD85E9FF92D7}" srcOrd="0" destOrd="0" presId="urn:microsoft.com/office/officeart/2016/7/layout/LinearBlockProcessNumbered"/>
    <dgm:cxn modelId="{6E027E5E-9458-3247-971F-C58A15B8D659}" type="presParOf" srcId="{22D71C53-EE09-0D40-966E-DCF2D145834E}" destId="{0C9B0EE7-B943-D74A-AE60-A9970E75E8FE}" srcOrd="1" destOrd="0" presId="urn:microsoft.com/office/officeart/2016/7/layout/LinearBlockProcessNumbered"/>
    <dgm:cxn modelId="{92CC35AA-3B18-A84E-9677-7F5C53C3AFD2}" type="presParOf" srcId="{22D71C53-EE09-0D40-966E-DCF2D145834E}" destId="{C0C6040A-4A96-0844-A0A2-29C21B8CB8A0}" srcOrd="2" destOrd="0" presId="urn:microsoft.com/office/officeart/2016/7/layout/LinearBlockProcessNumbered"/>
    <dgm:cxn modelId="{48994B2E-D900-1144-86C9-D1C630BFEE52}" type="presParOf" srcId="{05AB82BC-90FF-0D4D-87AC-F19867583248}" destId="{C86141E3-1561-D146-B199-B1A579FB58C1}" srcOrd="3" destOrd="0" presId="urn:microsoft.com/office/officeart/2016/7/layout/LinearBlockProcessNumbered"/>
    <dgm:cxn modelId="{F8CB255E-8C70-C246-868D-E11827B1A731}" type="presParOf" srcId="{05AB82BC-90FF-0D4D-87AC-F19867583248}" destId="{25817A9F-DBB9-1E47-AE43-7719A592624C}" srcOrd="4" destOrd="0" presId="urn:microsoft.com/office/officeart/2016/7/layout/LinearBlockProcessNumbered"/>
    <dgm:cxn modelId="{1B0B3500-433A-B440-A291-5169B24AD087}" type="presParOf" srcId="{25817A9F-DBB9-1E47-AE43-7719A592624C}" destId="{C5631D8A-0FB4-6342-BF5D-EB1703C93789}" srcOrd="0" destOrd="0" presId="urn:microsoft.com/office/officeart/2016/7/layout/LinearBlockProcessNumbered"/>
    <dgm:cxn modelId="{6E11A356-A6D2-AC4B-8842-7F8FB4B5CFCA}" type="presParOf" srcId="{25817A9F-DBB9-1E47-AE43-7719A592624C}" destId="{4910555F-C4BA-3645-8B1F-CF70B02616F5}" srcOrd="1" destOrd="0" presId="urn:microsoft.com/office/officeart/2016/7/layout/LinearBlockProcessNumbered"/>
    <dgm:cxn modelId="{F441F036-D80B-8648-9FAE-1D7977881A29}" type="presParOf" srcId="{25817A9F-DBB9-1E47-AE43-7719A592624C}" destId="{055FD308-5585-A84A-9089-1BF2880A1880}"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6CB1C2-FEED-7E44-B3B0-483FFE843027}">
      <dsp:nvSpPr>
        <dsp:cNvPr id="0" name=""/>
        <dsp:cNvSpPr/>
      </dsp:nvSpPr>
      <dsp:spPr>
        <a:xfrm>
          <a:off x="808" y="0"/>
          <a:ext cx="3275967" cy="3143416"/>
        </a:xfrm>
        <a:prstGeom prst="rect">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90000"/>
                <a:lumMod val="90000"/>
              </a:schemeClr>
            </a:gs>
          </a:gsLst>
          <a:lin ang="5400000" scaled="0"/>
        </a:gradFill>
        <a:ln w="9525" cap="rnd" cmpd="sng" algn="ctr">
          <a:solidFill>
            <a:schemeClr val="accent2">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323593" tIns="0" rIns="323593" bIns="330200" numCol="1" spcCol="1270" anchor="t" anchorCtr="0">
          <a:noAutofit/>
        </a:bodyPr>
        <a:lstStyle/>
        <a:p>
          <a:pPr marL="0" lvl="0" indent="0" algn="l" defTabSz="1155700">
            <a:lnSpc>
              <a:spcPct val="90000"/>
            </a:lnSpc>
            <a:spcBef>
              <a:spcPct val="0"/>
            </a:spcBef>
            <a:spcAft>
              <a:spcPct val="35000"/>
            </a:spcAft>
            <a:buNone/>
          </a:pPr>
          <a:r>
            <a:rPr lang="en-AU" sz="2600" kern="1200" dirty="0"/>
            <a:t>Understand the format of a question</a:t>
          </a:r>
          <a:endParaRPr lang="en-US" sz="2600" kern="1200" dirty="0"/>
        </a:p>
      </dsp:txBody>
      <dsp:txXfrm>
        <a:off x="808" y="1257366"/>
        <a:ext cx="3275967" cy="1886049"/>
      </dsp:txXfrm>
    </dsp:sp>
    <dsp:sp modelId="{45450710-1DEA-6A4D-A047-F1DB159DCD43}">
      <dsp:nvSpPr>
        <dsp:cNvPr id="0" name=""/>
        <dsp:cNvSpPr/>
      </dsp:nvSpPr>
      <dsp:spPr>
        <a:xfrm>
          <a:off x="808" y="0"/>
          <a:ext cx="3275967" cy="1257366"/>
        </a:xfrm>
        <a:prstGeom prst="rect">
          <a:avLst/>
        </a:prstGeom>
        <a:noFill/>
        <a:ln w="9525" cap="rnd" cmpd="sng" algn="ctr">
          <a:noFill/>
          <a:prstDash val="solid"/>
        </a:ln>
        <a:effectLst>
          <a:outerShdw blurRad="63500" dist="25400" dir="5400000" rotWithShape="0">
            <a:srgbClr val="000000">
              <a:alpha val="60000"/>
            </a:srgbClr>
          </a:outerShdw>
        </a:effectLst>
        <a:sp3d/>
      </dsp:spPr>
      <dsp:style>
        <a:lnRef idx="1">
          <a:scrgbClr r="0" g="0" b="0"/>
        </a:lnRef>
        <a:fillRef idx="3">
          <a:scrgbClr r="0" g="0" b="0"/>
        </a:fillRef>
        <a:effectRef idx="2">
          <a:scrgbClr r="0" g="0" b="0"/>
        </a:effectRef>
        <a:fontRef idx="minor">
          <a:schemeClr val="lt1"/>
        </a:fontRef>
      </dsp:style>
      <dsp:txBody>
        <a:bodyPr spcFirstLastPara="0" vert="horz" wrap="square" lIns="323593" tIns="165100" rIns="323593" bIns="165100" numCol="1" spcCol="1270" anchor="ctr" anchorCtr="0">
          <a:noAutofit/>
        </a:bodyPr>
        <a:lstStyle/>
        <a:p>
          <a:pPr marL="0" lvl="0" indent="0" algn="l" defTabSz="2933700">
            <a:lnSpc>
              <a:spcPct val="90000"/>
            </a:lnSpc>
            <a:spcBef>
              <a:spcPct val="0"/>
            </a:spcBef>
            <a:spcAft>
              <a:spcPct val="35000"/>
            </a:spcAft>
            <a:buNone/>
          </a:pPr>
          <a:r>
            <a:rPr lang="en-US" sz="6600" kern="1200"/>
            <a:t>01</a:t>
          </a:r>
        </a:p>
      </dsp:txBody>
      <dsp:txXfrm>
        <a:off x="808" y="0"/>
        <a:ext cx="3275967" cy="1257366"/>
      </dsp:txXfrm>
    </dsp:sp>
    <dsp:sp modelId="{40031D7F-9BDA-2944-8078-AD85E9FF92D7}">
      <dsp:nvSpPr>
        <dsp:cNvPr id="0" name=""/>
        <dsp:cNvSpPr/>
      </dsp:nvSpPr>
      <dsp:spPr>
        <a:xfrm>
          <a:off x="3538853" y="0"/>
          <a:ext cx="3275967" cy="3143416"/>
        </a:xfrm>
        <a:prstGeom prst="rect">
          <a:avLst/>
        </a:prstGeom>
        <a:gradFill rotWithShape="0">
          <a:gsLst>
            <a:gs pos="0">
              <a:schemeClr val="accent2">
                <a:hueOff val="-751496"/>
                <a:satOff val="5142"/>
                <a:lumOff val="-588"/>
                <a:alphaOff val="0"/>
                <a:tint val="96000"/>
                <a:lumMod val="104000"/>
              </a:schemeClr>
            </a:gs>
            <a:gs pos="100000">
              <a:schemeClr val="accent2">
                <a:hueOff val="-751496"/>
                <a:satOff val="5142"/>
                <a:lumOff val="-588"/>
                <a:alphaOff val="0"/>
                <a:shade val="90000"/>
                <a:lumMod val="90000"/>
              </a:schemeClr>
            </a:gs>
          </a:gsLst>
          <a:lin ang="5400000" scaled="0"/>
        </a:gradFill>
        <a:ln w="9525" cap="rnd" cmpd="sng" algn="ctr">
          <a:solidFill>
            <a:schemeClr val="accent2">
              <a:hueOff val="-751496"/>
              <a:satOff val="5142"/>
              <a:lumOff val="-588"/>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323593" tIns="0" rIns="323593" bIns="330200" numCol="1" spcCol="1270" anchor="t" anchorCtr="0">
          <a:noAutofit/>
        </a:bodyPr>
        <a:lstStyle/>
        <a:p>
          <a:pPr marL="0" lvl="0" indent="0" algn="l" defTabSz="1155700">
            <a:lnSpc>
              <a:spcPct val="90000"/>
            </a:lnSpc>
            <a:spcBef>
              <a:spcPct val="0"/>
            </a:spcBef>
            <a:spcAft>
              <a:spcPct val="35000"/>
            </a:spcAft>
            <a:buNone/>
          </a:pPr>
          <a:r>
            <a:rPr lang="en-AU" sz="2600" kern="1200" dirty="0"/>
            <a:t>Understand how to go about analysing the question</a:t>
          </a:r>
          <a:endParaRPr lang="en-US" sz="2600" kern="1200" dirty="0"/>
        </a:p>
      </dsp:txBody>
      <dsp:txXfrm>
        <a:off x="3538853" y="1257366"/>
        <a:ext cx="3275967" cy="1886049"/>
      </dsp:txXfrm>
    </dsp:sp>
    <dsp:sp modelId="{0C9B0EE7-B943-D74A-AE60-A9970E75E8FE}">
      <dsp:nvSpPr>
        <dsp:cNvPr id="0" name=""/>
        <dsp:cNvSpPr/>
      </dsp:nvSpPr>
      <dsp:spPr>
        <a:xfrm>
          <a:off x="3538853" y="0"/>
          <a:ext cx="3275967" cy="1257366"/>
        </a:xfrm>
        <a:prstGeom prst="rect">
          <a:avLst/>
        </a:prstGeom>
        <a:noFill/>
        <a:ln w="9525" cap="rnd" cmpd="sng" algn="ctr">
          <a:noFill/>
          <a:prstDash val="solid"/>
        </a:ln>
        <a:effectLst>
          <a:outerShdw blurRad="63500" dist="25400" dir="5400000" rotWithShape="0">
            <a:srgbClr val="000000">
              <a:alpha val="60000"/>
            </a:srgbClr>
          </a:outerShdw>
        </a:effectLst>
        <a:sp3d/>
      </dsp:spPr>
      <dsp:style>
        <a:lnRef idx="1">
          <a:scrgbClr r="0" g="0" b="0"/>
        </a:lnRef>
        <a:fillRef idx="3">
          <a:scrgbClr r="0" g="0" b="0"/>
        </a:fillRef>
        <a:effectRef idx="2">
          <a:scrgbClr r="0" g="0" b="0"/>
        </a:effectRef>
        <a:fontRef idx="minor">
          <a:schemeClr val="lt1"/>
        </a:fontRef>
      </dsp:style>
      <dsp:txBody>
        <a:bodyPr spcFirstLastPara="0" vert="horz" wrap="square" lIns="323593" tIns="165100" rIns="323593" bIns="165100" numCol="1" spcCol="1270" anchor="ctr" anchorCtr="0">
          <a:noAutofit/>
        </a:bodyPr>
        <a:lstStyle/>
        <a:p>
          <a:pPr marL="0" lvl="0" indent="0" algn="l" defTabSz="2933700">
            <a:lnSpc>
              <a:spcPct val="90000"/>
            </a:lnSpc>
            <a:spcBef>
              <a:spcPct val="0"/>
            </a:spcBef>
            <a:spcAft>
              <a:spcPct val="35000"/>
            </a:spcAft>
            <a:buNone/>
          </a:pPr>
          <a:r>
            <a:rPr lang="en-US" sz="6600" kern="1200"/>
            <a:t>02</a:t>
          </a:r>
        </a:p>
      </dsp:txBody>
      <dsp:txXfrm>
        <a:off x="3538853" y="0"/>
        <a:ext cx="3275967" cy="1257366"/>
      </dsp:txXfrm>
    </dsp:sp>
    <dsp:sp modelId="{C5631D8A-0FB4-6342-BF5D-EB1703C93789}">
      <dsp:nvSpPr>
        <dsp:cNvPr id="0" name=""/>
        <dsp:cNvSpPr/>
      </dsp:nvSpPr>
      <dsp:spPr>
        <a:xfrm>
          <a:off x="7076898" y="0"/>
          <a:ext cx="3275967" cy="3143416"/>
        </a:xfrm>
        <a:prstGeom prst="rect">
          <a:avLst/>
        </a:prstGeom>
        <a:gradFill rotWithShape="0">
          <a:gsLst>
            <a:gs pos="0">
              <a:schemeClr val="accent2">
                <a:hueOff val="-1502991"/>
                <a:satOff val="10284"/>
                <a:lumOff val="-1176"/>
                <a:alphaOff val="0"/>
                <a:tint val="96000"/>
                <a:lumMod val="104000"/>
              </a:schemeClr>
            </a:gs>
            <a:gs pos="100000">
              <a:schemeClr val="accent2">
                <a:hueOff val="-1502991"/>
                <a:satOff val="10284"/>
                <a:lumOff val="-1176"/>
                <a:alphaOff val="0"/>
                <a:shade val="90000"/>
                <a:lumMod val="90000"/>
              </a:schemeClr>
            </a:gs>
          </a:gsLst>
          <a:lin ang="5400000" scaled="0"/>
        </a:gradFill>
        <a:ln w="9525" cap="rnd" cmpd="sng" algn="ctr">
          <a:solidFill>
            <a:schemeClr val="accent2">
              <a:hueOff val="-1502991"/>
              <a:satOff val="10284"/>
              <a:lumOff val="-1176"/>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323593" tIns="0" rIns="323593" bIns="330200" numCol="1" spcCol="1270" anchor="t" anchorCtr="0">
          <a:noAutofit/>
        </a:bodyPr>
        <a:lstStyle/>
        <a:p>
          <a:pPr marL="0" lvl="0" indent="0" algn="l" defTabSz="1155700">
            <a:lnSpc>
              <a:spcPct val="90000"/>
            </a:lnSpc>
            <a:spcBef>
              <a:spcPct val="0"/>
            </a:spcBef>
            <a:spcAft>
              <a:spcPct val="35000"/>
            </a:spcAft>
            <a:buNone/>
          </a:pPr>
          <a:r>
            <a:rPr lang="en-AU" sz="2600" kern="1200" dirty="0"/>
            <a:t>Understand how to answer the question</a:t>
          </a:r>
          <a:endParaRPr lang="en-US" sz="2600" kern="1200" dirty="0"/>
        </a:p>
      </dsp:txBody>
      <dsp:txXfrm>
        <a:off x="7076898" y="1257366"/>
        <a:ext cx="3275967" cy="1886049"/>
      </dsp:txXfrm>
    </dsp:sp>
    <dsp:sp modelId="{4910555F-C4BA-3645-8B1F-CF70B02616F5}">
      <dsp:nvSpPr>
        <dsp:cNvPr id="0" name=""/>
        <dsp:cNvSpPr/>
      </dsp:nvSpPr>
      <dsp:spPr>
        <a:xfrm>
          <a:off x="7076898" y="0"/>
          <a:ext cx="3275967" cy="1257366"/>
        </a:xfrm>
        <a:prstGeom prst="rect">
          <a:avLst/>
        </a:prstGeom>
        <a:noFill/>
        <a:ln w="9525" cap="rnd" cmpd="sng" algn="ctr">
          <a:noFill/>
          <a:prstDash val="solid"/>
        </a:ln>
        <a:effectLst>
          <a:outerShdw blurRad="63500" dist="25400" dir="5400000" rotWithShape="0">
            <a:srgbClr val="000000">
              <a:alpha val="60000"/>
            </a:srgbClr>
          </a:outerShdw>
        </a:effectLst>
        <a:sp3d/>
      </dsp:spPr>
      <dsp:style>
        <a:lnRef idx="1">
          <a:scrgbClr r="0" g="0" b="0"/>
        </a:lnRef>
        <a:fillRef idx="3">
          <a:scrgbClr r="0" g="0" b="0"/>
        </a:fillRef>
        <a:effectRef idx="2">
          <a:scrgbClr r="0" g="0" b="0"/>
        </a:effectRef>
        <a:fontRef idx="minor">
          <a:schemeClr val="lt1"/>
        </a:fontRef>
      </dsp:style>
      <dsp:txBody>
        <a:bodyPr spcFirstLastPara="0" vert="horz" wrap="square" lIns="323593" tIns="165100" rIns="323593" bIns="165100" numCol="1" spcCol="1270" anchor="ctr" anchorCtr="0">
          <a:noAutofit/>
        </a:bodyPr>
        <a:lstStyle/>
        <a:p>
          <a:pPr marL="0" lvl="0" indent="0" algn="l" defTabSz="2933700">
            <a:lnSpc>
              <a:spcPct val="90000"/>
            </a:lnSpc>
            <a:spcBef>
              <a:spcPct val="0"/>
            </a:spcBef>
            <a:spcAft>
              <a:spcPct val="35000"/>
            </a:spcAft>
            <a:buNone/>
          </a:pPr>
          <a:r>
            <a:rPr lang="en-US" sz="6600" kern="1200"/>
            <a:t>03</a:t>
          </a:r>
        </a:p>
      </dsp:txBody>
      <dsp:txXfrm>
        <a:off x="7076898" y="0"/>
        <a:ext cx="3275967" cy="1257366"/>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2.png>
</file>

<file path=ppt/media/image3.pn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6D7260-B7E4-B548-BD1F-84ED14536037}" type="datetimeFigureOut">
              <a:rPr lang="en-AU" smtClean="0"/>
              <a:t>9/10/21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030C05-EF6C-9847-8923-580D76870F8E}" type="slidenum">
              <a:rPr lang="en-AU" smtClean="0"/>
              <a:t>‹#›</a:t>
            </a:fld>
            <a:endParaRPr lang="en-AU"/>
          </a:p>
        </p:txBody>
      </p:sp>
    </p:spTree>
    <p:extLst>
      <p:ext uri="{BB962C8B-B14F-4D97-AF65-F5344CB8AC3E}">
        <p14:creationId xmlns:p14="http://schemas.microsoft.com/office/powerpoint/2010/main" val="2063409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10/9/21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535090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10/9/21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5171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10/9/21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2354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10/9/21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372291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10/9/21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534648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10/9/21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9530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10/9/21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15711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10/9/21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185967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10/9/21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6992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10/9/21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691185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10/9/21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59894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10/9/21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229889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9343D99-809A-49C0-96E5-4250D0B498EE}" type="datetime1">
              <a:rPr lang="en-US" smtClean="0"/>
              <a:t>10/9/21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91553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10/9/21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3296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10/9/21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8986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10/9/21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434586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10/9/21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7793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10/9/21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586398981"/>
      </p:ext>
    </p:extLst>
  </p:cSld>
  <p:clrMap bg1="dk1" tx1="lt1" bg2="dk2" tx2="lt2" accent1="accent1" accent2="accent2" accent3="accent3" accent4="accent4" accent5="accent5" accent6="accent6" hlink="hlink" folHlink="folHlink"/>
  <p:sldLayoutIdLst>
    <p:sldLayoutId id="2147483760" r:id="rId1"/>
    <p:sldLayoutId id="2147483761" r:id="rId2"/>
    <p:sldLayoutId id="2147483762" r:id="rId3"/>
    <p:sldLayoutId id="2147483746" r:id="rId4"/>
    <p:sldLayoutId id="2147483747" r:id="rId5"/>
    <p:sldLayoutId id="2147483748" r:id="rId6"/>
    <p:sldLayoutId id="2147483749" r:id="rId7"/>
    <p:sldLayoutId id="2147483750" r:id="rId8"/>
    <p:sldLayoutId id="2147483751" r:id="rId9"/>
    <p:sldLayoutId id="2147483752" r:id="rId10"/>
    <p:sldLayoutId id="2147483759" r:id="rId11"/>
    <p:sldLayoutId id="2147483753" r:id="rId12"/>
    <p:sldLayoutId id="2147483754" r:id="rId13"/>
    <p:sldLayoutId id="2147483755" r:id="rId14"/>
    <p:sldLayoutId id="2147483756" r:id="rId15"/>
    <p:sldLayoutId id="2147483757" r:id="rId16"/>
    <p:sldLayoutId id="2147483758" r:id="rId17"/>
  </p:sldLayoutIdLst>
  <p:hf sldNum="0" hdr="0" ftr="0" dt="0"/>
  <p:txStyles>
    <p:titleStyle>
      <a:lvl1pPr algn="ctr" defTabSz="457200" rtl="0" eaLnBrk="1" latinLnBrk="0" hangingPunct="1">
        <a:lnSpc>
          <a:spcPct val="90000"/>
        </a:lnSpc>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7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8E16CA-BF32-4E68-AAAF-189A3408C6C8}"/>
              </a:ext>
            </a:extLst>
          </p:cNvPr>
          <p:cNvPicPr>
            <a:picLocks noChangeAspect="1"/>
          </p:cNvPicPr>
          <p:nvPr/>
        </p:nvPicPr>
        <p:blipFill rotWithShape="1">
          <a:blip r:embed="rId3"/>
          <a:srcRect t="13986" b="1744"/>
          <a:stretch/>
        </p:blipFill>
        <p:spPr>
          <a:xfrm>
            <a:off x="20" y="10"/>
            <a:ext cx="12191980" cy="6857990"/>
          </a:xfrm>
          <a:prstGeom prst="rect">
            <a:avLst/>
          </a:prstGeom>
        </p:spPr>
      </p:pic>
      <p:sp useBgFill="1">
        <p:nvSpPr>
          <p:cNvPr id="14"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271651" y="1762886"/>
            <a:ext cx="7656919" cy="3332229"/>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A7F2B5DE-6445-CC49-9F8E-7C9072991AF6}"/>
              </a:ext>
            </a:extLst>
          </p:cNvPr>
          <p:cNvSpPr>
            <a:spLocks noGrp="1"/>
          </p:cNvSpPr>
          <p:nvPr>
            <p:ph type="ctrTitle"/>
          </p:nvPr>
        </p:nvSpPr>
        <p:spPr>
          <a:xfrm>
            <a:off x="2480733" y="2074339"/>
            <a:ext cx="7219954" cy="1828801"/>
          </a:xfrm>
        </p:spPr>
        <p:txBody>
          <a:bodyPr>
            <a:normAutofit fontScale="90000"/>
          </a:bodyPr>
          <a:lstStyle/>
          <a:p>
            <a:r>
              <a:rPr lang="en-US" sz="4800" dirty="0"/>
              <a:t>CITS1003 Introduction to Cybersecurity</a:t>
            </a:r>
            <a:br>
              <a:rPr lang="en-US" sz="4800" dirty="0"/>
            </a:br>
            <a:r>
              <a:rPr lang="en-US" sz="4800" dirty="0"/>
              <a:t>Exam Example Question</a:t>
            </a:r>
          </a:p>
        </p:txBody>
      </p:sp>
      <p:sp>
        <p:nvSpPr>
          <p:cNvPr id="3" name="Subtitle 2">
            <a:extLst>
              <a:ext uri="{FF2B5EF4-FFF2-40B4-BE49-F238E27FC236}">
                <a16:creationId xmlns:a16="http://schemas.microsoft.com/office/drawing/2014/main" id="{1804B053-88E2-6F47-B5CB-F0B21DD687A8}"/>
              </a:ext>
            </a:extLst>
          </p:cNvPr>
          <p:cNvSpPr>
            <a:spLocks noGrp="1"/>
          </p:cNvSpPr>
          <p:nvPr>
            <p:ph type="subTitle" idx="1"/>
          </p:nvPr>
        </p:nvSpPr>
        <p:spPr>
          <a:xfrm>
            <a:off x="2480733" y="3903138"/>
            <a:ext cx="7219954" cy="1049867"/>
          </a:xfrm>
        </p:spPr>
        <p:txBody>
          <a:bodyPr>
            <a:normAutofit/>
          </a:bodyPr>
          <a:lstStyle/>
          <a:p>
            <a:r>
              <a:rPr lang="en-US" dirty="0">
                <a:solidFill>
                  <a:srgbClr val="20D1FF"/>
                </a:solidFill>
              </a:rPr>
              <a:t>Dr David Glance</a:t>
            </a:r>
          </a:p>
        </p:txBody>
      </p:sp>
    </p:spTree>
    <p:extLst>
      <p:ext uri="{BB962C8B-B14F-4D97-AF65-F5344CB8AC3E}">
        <p14:creationId xmlns:p14="http://schemas.microsoft.com/office/powerpoint/2010/main" val="1077586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3B218-E6B7-E949-9413-DBDFA9A361B9}"/>
              </a:ext>
            </a:extLst>
          </p:cNvPr>
          <p:cNvSpPr>
            <a:spLocks noGrp="1"/>
          </p:cNvSpPr>
          <p:nvPr>
            <p:ph type="title"/>
          </p:nvPr>
        </p:nvSpPr>
        <p:spPr/>
        <p:txBody>
          <a:bodyPr/>
          <a:lstStyle/>
          <a:p>
            <a:r>
              <a:rPr lang="en-AU" dirty="0"/>
              <a:t>Answer</a:t>
            </a:r>
          </a:p>
        </p:txBody>
      </p:sp>
      <p:sp>
        <p:nvSpPr>
          <p:cNvPr id="3" name="Content Placeholder 2">
            <a:extLst>
              <a:ext uri="{FF2B5EF4-FFF2-40B4-BE49-F238E27FC236}">
                <a16:creationId xmlns:a16="http://schemas.microsoft.com/office/drawing/2014/main" id="{13DB3674-2D4B-8645-8753-8E30E629B377}"/>
              </a:ext>
            </a:extLst>
          </p:cNvPr>
          <p:cNvSpPr>
            <a:spLocks noGrp="1"/>
          </p:cNvSpPr>
          <p:nvPr>
            <p:ph idx="1"/>
          </p:nvPr>
        </p:nvSpPr>
        <p:spPr/>
        <p:txBody>
          <a:bodyPr>
            <a:normAutofit fontScale="92500" lnSpcReduction="20000"/>
          </a:bodyPr>
          <a:lstStyle/>
          <a:p>
            <a:pPr marL="494100" indent="-457200">
              <a:buFont typeface="+mj-lt"/>
              <a:buAutoNum type="arabicPeriod"/>
            </a:pPr>
            <a:r>
              <a:rPr lang="en-AU" dirty="0" err="1">
                <a:effectLst/>
              </a:rPr>
              <a:t>Salander</a:t>
            </a:r>
            <a:r>
              <a:rPr lang="en-AU" dirty="0">
                <a:effectLst/>
              </a:rPr>
              <a:t> sends a signed and encrypted message to Levy asking for Nadella’s public key and requesting that he give Nadella her public key</a:t>
            </a:r>
          </a:p>
          <a:p>
            <a:pPr lvl="1"/>
            <a:r>
              <a:rPr lang="en-AU" dirty="0">
                <a:effectLst/>
              </a:rPr>
              <a:t>Message is signed using </a:t>
            </a:r>
            <a:r>
              <a:rPr lang="en-AU" dirty="0" err="1">
                <a:effectLst/>
              </a:rPr>
              <a:t>Salander’s</a:t>
            </a:r>
            <a:r>
              <a:rPr lang="en-AU" dirty="0">
                <a:effectLst/>
              </a:rPr>
              <a:t> private key and encrypted using Levy’s public key</a:t>
            </a:r>
          </a:p>
          <a:p>
            <a:pPr lvl="1"/>
            <a:r>
              <a:rPr lang="en-AU" dirty="0">
                <a:effectLst/>
              </a:rPr>
              <a:t>Levy decrypts the message using his private key and checks the signature using </a:t>
            </a:r>
            <a:r>
              <a:rPr lang="en-AU" dirty="0" err="1">
                <a:effectLst/>
              </a:rPr>
              <a:t>Salander’s</a:t>
            </a:r>
            <a:r>
              <a:rPr lang="en-AU" dirty="0">
                <a:effectLst/>
              </a:rPr>
              <a:t> public key</a:t>
            </a:r>
          </a:p>
          <a:p>
            <a:pPr marL="494100" indent="-457200">
              <a:buFont typeface="+mj-lt"/>
              <a:buAutoNum type="arabicPeriod"/>
            </a:pPr>
            <a:r>
              <a:rPr lang="en-AU" dirty="0">
                <a:effectLst/>
              </a:rPr>
              <a:t>Levy responds with a signed and encrypted message including Nadella’s public key</a:t>
            </a:r>
          </a:p>
          <a:p>
            <a:pPr lvl="1"/>
            <a:r>
              <a:rPr lang="en-AU" dirty="0">
                <a:effectLst/>
              </a:rPr>
              <a:t>Message is signed using Levy’s private key and encrypted using </a:t>
            </a:r>
            <a:r>
              <a:rPr lang="en-AU" dirty="0" err="1">
                <a:effectLst/>
              </a:rPr>
              <a:t>Salander’s</a:t>
            </a:r>
            <a:r>
              <a:rPr lang="en-AU" dirty="0">
                <a:effectLst/>
              </a:rPr>
              <a:t> public key</a:t>
            </a:r>
          </a:p>
          <a:p>
            <a:pPr lvl="1"/>
            <a:r>
              <a:rPr lang="en-AU" dirty="0" err="1">
                <a:effectLst/>
              </a:rPr>
              <a:t>Salander</a:t>
            </a:r>
            <a:r>
              <a:rPr lang="en-AU" dirty="0">
                <a:effectLst/>
              </a:rPr>
              <a:t> decrypts the message using her private key and checks the signature using Levy’s public key</a:t>
            </a:r>
          </a:p>
          <a:p>
            <a:pPr marL="494100" indent="-457200">
              <a:buFont typeface="+mj-lt"/>
              <a:buAutoNum type="arabicPeriod"/>
            </a:pPr>
            <a:r>
              <a:rPr lang="en-AU" dirty="0">
                <a:effectLst/>
              </a:rPr>
              <a:t>Levy sends a signed and encrypted message to Nadella including </a:t>
            </a:r>
            <a:r>
              <a:rPr lang="en-AU" dirty="0" err="1">
                <a:effectLst/>
              </a:rPr>
              <a:t>Salander’s</a:t>
            </a:r>
            <a:r>
              <a:rPr lang="en-AU" dirty="0">
                <a:effectLst/>
              </a:rPr>
              <a:t> public key</a:t>
            </a:r>
          </a:p>
          <a:p>
            <a:pPr lvl="1"/>
            <a:r>
              <a:rPr lang="en-AU" dirty="0">
                <a:effectLst/>
              </a:rPr>
              <a:t>Message is signed using Levy’s private key and encrypted using Nadella’s public key</a:t>
            </a:r>
          </a:p>
          <a:p>
            <a:pPr lvl="1"/>
            <a:r>
              <a:rPr lang="en-AU" dirty="0">
                <a:effectLst/>
              </a:rPr>
              <a:t>Nadella decrypts the message using his private key and checks the signature using Levy’s public key</a:t>
            </a:r>
          </a:p>
          <a:p>
            <a:endParaRPr lang="en-AU" dirty="0">
              <a:effectLst/>
            </a:endParaRPr>
          </a:p>
          <a:p>
            <a:endParaRPr lang="en-AU" dirty="0"/>
          </a:p>
        </p:txBody>
      </p:sp>
    </p:spTree>
    <p:extLst>
      <p:ext uri="{BB962C8B-B14F-4D97-AF65-F5344CB8AC3E}">
        <p14:creationId xmlns:p14="http://schemas.microsoft.com/office/powerpoint/2010/main" val="16404925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3B218-E6B7-E949-9413-DBDFA9A361B9}"/>
              </a:ext>
            </a:extLst>
          </p:cNvPr>
          <p:cNvSpPr>
            <a:spLocks noGrp="1"/>
          </p:cNvSpPr>
          <p:nvPr>
            <p:ph type="title"/>
          </p:nvPr>
        </p:nvSpPr>
        <p:spPr/>
        <p:txBody>
          <a:bodyPr/>
          <a:lstStyle/>
          <a:p>
            <a:r>
              <a:rPr lang="en-AU" dirty="0"/>
              <a:t>Answer</a:t>
            </a:r>
          </a:p>
        </p:txBody>
      </p:sp>
      <p:sp>
        <p:nvSpPr>
          <p:cNvPr id="3" name="Content Placeholder 2">
            <a:extLst>
              <a:ext uri="{FF2B5EF4-FFF2-40B4-BE49-F238E27FC236}">
                <a16:creationId xmlns:a16="http://schemas.microsoft.com/office/drawing/2014/main" id="{13DB3674-2D4B-8645-8753-8E30E629B377}"/>
              </a:ext>
            </a:extLst>
          </p:cNvPr>
          <p:cNvSpPr>
            <a:spLocks noGrp="1"/>
          </p:cNvSpPr>
          <p:nvPr>
            <p:ph idx="1"/>
          </p:nvPr>
        </p:nvSpPr>
        <p:spPr/>
        <p:txBody>
          <a:bodyPr>
            <a:normAutofit fontScale="92500" lnSpcReduction="20000"/>
          </a:bodyPr>
          <a:lstStyle/>
          <a:p>
            <a:r>
              <a:rPr lang="en-AU" dirty="0">
                <a:effectLst/>
              </a:rPr>
              <a:t>What key did </a:t>
            </a:r>
            <a:r>
              <a:rPr lang="en-AU" dirty="0" err="1">
                <a:effectLst/>
              </a:rPr>
              <a:t>Salander</a:t>
            </a:r>
            <a:r>
              <a:rPr lang="en-AU" dirty="0">
                <a:effectLst/>
              </a:rPr>
              <a:t> need to communicate with Nadella?</a:t>
            </a:r>
          </a:p>
          <a:p>
            <a:pPr lvl="1"/>
            <a:r>
              <a:rPr lang="en-AU" dirty="0" err="1">
                <a:effectLst/>
              </a:rPr>
              <a:t>Salander</a:t>
            </a:r>
            <a:r>
              <a:rPr lang="en-AU" dirty="0">
                <a:effectLst/>
              </a:rPr>
              <a:t> needed Nadella’s public key. Nadella needed </a:t>
            </a:r>
            <a:r>
              <a:rPr lang="en-AU" dirty="0" err="1">
                <a:effectLst/>
              </a:rPr>
              <a:t>Salandar’s</a:t>
            </a:r>
            <a:r>
              <a:rPr lang="en-AU" dirty="0">
                <a:effectLst/>
              </a:rPr>
              <a:t> public key</a:t>
            </a:r>
          </a:p>
          <a:p>
            <a:r>
              <a:rPr lang="en-AU" dirty="0">
                <a:effectLst/>
              </a:rPr>
              <a:t>How could she trust that she had the correct key from Nadella? </a:t>
            </a:r>
          </a:p>
          <a:p>
            <a:pPr lvl="1"/>
            <a:r>
              <a:rPr lang="en-AU" dirty="0">
                <a:effectLst/>
              </a:rPr>
              <a:t>Using the principles of the Web of Trust, </a:t>
            </a:r>
            <a:r>
              <a:rPr lang="en-AU" dirty="0" err="1">
                <a:effectLst/>
              </a:rPr>
              <a:t>Salander</a:t>
            </a:r>
            <a:r>
              <a:rPr lang="en-AU" dirty="0">
                <a:effectLst/>
              </a:rPr>
              <a:t> trusted Levy and had Levy’s public key. She trusted Levy to vouch for Nadella’s key. Ideally, Levy would have got Nadella’s public key in person	</a:t>
            </a:r>
          </a:p>
          <a:p>
            <a:r>
              <a:rPr lang="en-AU" dirty="0">
                <a:effectLst/>
              </a:rPr>
              <a:t>In all these communications, </a:t>
            </a:r>
            <a:r>
              <a:rPr lang="en-AU" dirty="0" err="1">
                <a:effectLst/>
              </a:rPr>
              <a:t>Salander</a:t>
            </a:r>
            <a:r>
              <a:rPr lang="en-AU" dirty="0">
                <a:effectLst/>
              </a:rPr>
              <a:t> wanted all communications to be encrypted and to be sure that people could trust the sender's identity. Describe how </a:t>
            </a:r>
            <a:r>
              <a:rPr lang="en-AU" dirty="0" err="1">
                <a:effectLst/>
              </a:rPr>
              <a:t>Salander</a:t>
            </a:r>
            <a:r>
              <a:rPr lang="en-AU" dirty="0">
                <a:effectLst/>
              </a:rPr>
              <a:t>, Levy and Nadella could know with certainty that the sender of an email was the person they claimed to be?  </a:t>
            </a:r>
          </a:p>
          <a:p>
            <a:pPr lvl="1"/>
            <a:r>
              <a:rPr lang="en-AU" dirty="0">
                <a:effectLst/>
              </a:rPr>
              <a:t>By using digital signatures, they all could verify that the person sending the message was who they claimed to be. This worked because they had verified the public keys that could be used to check the digital signatures of the messages.</a:t>
            </a:r>
          </a:p>
          <a:p>
            <a:endParaRPr lang="en-AU" dirty="0">
              <a:effectLst/>
            </a:endParaRPr>
          </a:p>
          <a:p>
            <a:endParaRPr lang="en-AU" dirty="0"/>
          </a:p>
        </p:txBody>
      </p:sp>
    </p:spTree>
    <p:extLst>
      <p:ext uri="{BB962C8B-B14F-4D97-AF65-F5344CB8AC3E}">
        <p14:creationId xmlns:p14="http://schemas.microsoft.com/office/powerpoint/2010/main" val="14812304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1E70A317-DCED-4E80-AA2D-467D8702E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4F01C5-5333-2248-B03B-703C97F7CC69}"/>
              </a:ext>
            </a:extLst>
          </p:cNvPr>
          <p:cNvSpPr>
            <a:spLocks noGrp="1"/>
          </p:cNvSpPr>
          <p:nvPr>
            <p:ph type="title"/>
          </p:nvPr>
        </p:nvSpPr>
        <p:spPr>
          <a:xfrm>
            <a:off x="861791" y="835383"/>
            <a:ext cx="3382832" cy="3499549"/>
          </a:xfrm>
        </p:spPr>
        <p:txBody>
          <a:bodyPr vert="horz" lIns="91440" tIns="45720" rIns="91440" bIns="45720" rtlCol="0" anchor="b">
            <a:normAutofit/>
          </a:bodyPr>
          <a:lstStyle/>
          <a:p>
            <a:pPr algn="l"/>
            <a:r>
              <a:rPr lang="en-US" sz="4200"/>
              <a:t>A unit about </a:t>
            </a:r>
            <a:r>
              <a:rPr lang="en-US" sz="4200" strike="sngStrike"/>
              <a:t>cats</a:t>
            </a:r>
            <a:r>
              <a:rPr lang="en-US" sz="4200"/>
              <a:t> cybersecurity</a:t>
            </a:r>
          </a:p>
        </p:txBody>
      </p:sp>
      <p:pic>
        <p:nvPicPr>
          <p:cNvPr id="8" name="Picture 7" descr="A screen shot of a cat&#10;&#10;Description automatically generated">
            <a:extLst>
              <a:ext uri="{FF2B5EF4-FFF2-40B4-BE49-F238E27FC236}">
                <a16:creationId xmlns:a16="http://schemas.microsoft.com/office/drawing/2014/main" id="{C25057A4-D16F-7842-A208-5C9693F526F6}"/>
              </a:ext>
            </a:extLst>
          </p:cNvPr>
          <p:cNvPicPr>
            <a:picLocks noChangeAspect="1"/>
          </p:cNvPicPr>
          <p:nvPr/>
        </p:nvPicPr>
        <p:blipFill rotWithShape="1">
          <a:blip r:embed="rId3"/>
          <a:srcRect r="1904"/>
          <a:stretch/>
        </p:blipFill>
        <p:spPr>
          <a:xfrm>
            <a:off x="5618921" y="749114"/>
            <a:ext cx="5890993" cy="5359771"/>
          </a:xfrm>
          <a:prstGeom prst="rect">
            <a:avLst/>
          </a:prstGeom>
        </p:spPr>
      </p:pic>
      <p:sp>
        <p:nvSpPr>
          <p:cNvPr id="4" name="Footer Placeholder 3">
            <a:extLst>
              <a:ext uri="{FF2B5EF4-FFF2-40B4-BE49-F238E27FC236}">
                <a16:creationId xmlns:a16="http://schemas.microsoft.com/office/drawing/2014/main" id="{5293465A-4C2A-754E-8F5A-63A08A730A0E}"/>
              </a:ext>
            </a:extLst>
          </p:cNvPr>
          <p:cNvSpPr>
            <a:spLocks noGrp="1"/>
          </p:cNvSpPr>
          <p:nvPr>
            <p:ph type="ftr" sz="quarter" idx="11"/>
          </p:nvPr>
        </p:nvSpPr>
        <p:spPr>
          <a:xfrm>
            <a:off x="745206" y="6415088"/>
            <a:ext cx="3163885" cy="258404"/>
          </a:xfrm>
        </p:spPr>
        <p:txBody>
          <a:bodyPr vert="horz" lIns="91440" tIns="45720" rIns="91440" bIns="45720" rtlCol="0" anchor="ctr">
            <a:normAutofit/>
          </a:bodyPr>
          <a:lstStyle/>
          <a:p>
            <a:pPr algn="r">
              <a:spcAft>
                <a:spcPts val="600"/>
              </a:spcAft>
            </a:pPr>
            <a:r>
              <a:rPr lang="en-US" sz="1000" kern="1200">
                <a:solidFill>
                  <a:srgbClr val="FFFFFF"/>
                </a:solidFill>
                <a:effectLst>
                  <a:outerShdw blurRad="50800" dist="38100" dir="2700000" algn="tl" rotWithShape="0">
                    <a:schemeClr val="bg1">
                      <a:alpha val="43000"/>
                    </a:schemeClr>
                  </a:outerShdw>
                </a:effectLst>
                <a:latin typeface="+mn-lt"/>
                <a:ea typeface="+mn-ea"/>
                <a:cs typeface="+mn-cs"/>
              </a:rPr>
              <a:t>1 Cheezeburger https://cheezburger.com/2977329152</a:t>
            </a:r>
          </a:p>
        </p:txBody>
      </p:sp>
    </p:spTree>
    <p:extLst>
      <p:ext uri="{BB962C8B-B14F-4D97-AF65-F5344CB8AC3E}">
        <p14:creationId xmlns:p14="http://schemas.microsoft.com/office/powerpoint/2010/main" val="2972598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BAB7C38-AF9A-43A2-9B1C-F1DEBC80BC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676" cy="2108723"/>
          </a:xfrm>
          <a:prstGeom prst="rect">
            <a:avLst/>
          </a:prstGeom>
          <a:ln>
            <a:noFill/>
          </a:ln>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0C49C1-730C-F94A-AE4C-BE3A366F79A1}"/>
              </a:ext>
            </a:extLst>
          </p:cNvPr>
          <p:cNvSpPr>
            <a:spLocks noGrp="1"/>
          </p:cNvSpPr>
          <p:nvPr>
            <p:ph type="title"/>
          </p:nvPr>
        </p:nvSpPr>
        <p:spPr>
          <a:xfrm>
            <a:off x="913795" y="609600"/>
            <a:ext cx="10353762" cy="1257300"/>
          </a:xfrm>
        </p:spPr>
        <p:txBody>
          <a:bodyPr>
            <a:normAutofit/>
          </a:bodyPr>
          <a:lstStyle/>
          <a:p>
            <a:r>
              <a:rPr lang="en-AU" dirty="0">
                <a:solidFill>
                  <a:srgbClr val="FFFFFF"/>
                </a:solidFill>
              </a:rPr>
              <a:t>3 Things</a:t>
            </a:r>
          </a:p>
        </p:txBody>
      </p:sp>
      <p:pic>
        <p:nvPicPr>
          <p:cNvPr id="11" name="Picture 10">
            <a:extLst>
              <a:ext uri="{FF2B5EF4-FFF2-40B4-BE49-F238E27FC236}">
                <a16:creationId xmlns:a16="http://schemas.microsoft.com/office/drawing/2014/main" id="{A8D526D7-C782-4F65-A21F-A6B40D869B47}"/>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798" t="2669" r="616"/>
          <a:stretch/>
        </p:blipFill>
        <p:spPr>
          <a:xfrm>
            <a:off x="-5325" y="2049331"/>
            <a:ext cx="12192001" cy="4808669"/>
          </a:xfrm>
          <a:prstGeom prst="rect">
            <a:avLst/>
          </a:prstGeom>
          <a:effectLst>
            <a:innerShdw blurRad="63500" dist="50800" dir="16200000">
              <a:prstClr val="black">
                <a:alpha val="50000"/>
              </a:prstClr>
            </a:innerShdw>
          </a:effectLst>
        </p:spPr>
      </p:pic>
      <p:graphicFrame>
        <p:nvGraphicFramePr>
          <p:cNvPr id="5" name="Content Placeholder 2">
            <a:extLst>
              <a:ext uri="{FF2B5EF4-FFF2-40B4-BE49-F238E27FC236}">
                <a16:creationId xmlns:a16="http://schemas.microsoft.com/office/drawing/2014/main" id="{2B81B40E-1876-4B42-AF04-04C3FC3951A0}"/>
              </a:ext>
            </a:extLst>
          </p:cNvPr>
          <p:cNvGraphicFramePr>
            <a:graphicFrameLocks noGrp="1"/>
          </p:cNvGraphicFramePr>
          <p:nvPr>
            <p:ph idx="1"/>
            <p:extLst>
              <p:ext uri="{D42A27DB-BD31-4B8C-83A1-F6EECF244321}">
                <p14:modId xmlns:p14="http://schemas.microsoft.com/office/powerpoint/2010/main" val="168462143"/>
              </p:ext>
            </p:extLst>
          </p:nvPr>
        </p:nvGraphicFramePr>
        <p:xfrm>
          <a:off x="914400" y="2647784"/>
          <a:ext cx="10353675" cy="31434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28614340"/>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F01C5-5333-2248-B03B-703C97F7CC69}"/>
              </a:ext>
            </a:extLst>
          </p:cNvPr>
          <p:cNvSpPr>
            <a:spLocks noGrp="1"/>
          </p:cNvSpPr>
          <p:nvPr>
            <p:ph type="title"/>
          </p:nvPr>
        </p:nvSpPr>
        <p:spPr/>
        <p:txBody>
          <a:bodyPr/>
          <a:lstStyle/>
          <a:p>
            <a:r>
              <a:rPr lang="en-AU" dirty="0"/>
              <a:t>Exam Format</a:t>
            </a:r>
          </a:p>
        </p:txBody>
      </p:sp>
      <p:sp>
        <p:nvSpPr>
          <p:cNvPr id="3" name="Content Placeholder 2">
            <a:extLst>
              <a:ext uri="{FF2B5EF4-FFF2-40B4-BE49-F238E27FC236}">
                <a16:creationId xmlns:a16="http://schemas.microsoft.com/office/drawing/2014/main" id="{F7DD7DCB-C7E2-1B4F-BD83-3B7AF005DD76}"/>
              </a:ext>
            </a:extLst>
          </p:cNvPr>
          <p:cNvSpPr>
            <a:spLocks noGrp="1"/>
          </p:cNvSpPr>
          <p:nvPr>
            <p:ph idx="1"/>
          </p:nvPr>
        </p:nvSpPr>
        <p:spPr/>
        <p:txBody>
          <a:bodyPr>
            <a:normAutofit/>
          </a:bodyPr>
          <a:lstStyle/>
          <a:p>
            <a:r>
              <a:rPr lang="en-AU" dirty="0"/>
              <a:t>5 questions with 2-3 parts to each</a:t>
            </a:r>
          </a:p>
          <a:p>
            <a:r>
              <a:rPr lang="en-AU" dirty="0"/>
              <a:t>Exam total points: 100 </a:t>
            </a:r>
          </a:p>
          <a:p>
            <a:r>
              <a:rPr lang="en-AU" dirty="0"/>
              <a:t>Exam lasts 2 hours</a:t>
            </a:r>
          </a:p>
          <a:p>
            <a:r>
              <a:rPr lang="en-AU" dirty="0"/>
              <a:t>Worth 50% of unit marks</a:t>
            </a:r>
          </a:p>
          <a:p>
            <a:r>
              <a:rPr lang="en-AU" dirty="0"/>
              <a:t>Closed book</a:t>
            </a:r>
          </a:p>
          <a:p>
            <a:r>
              <a:rPr lang="en-AU" dirty="0"/>
              <a:t>Each question indicates the amount of time you should spend on each question</a:t>
            </a:r>
          </a:p>
          <a:p>
            <a:pPr marL="36900" indent="0">
              <a:buNone/>
            </a:pPr>
            <a:endParaRPr lang="en-AU" dirty="0"/>
          </a:p>
        </p:txBody>
      </p:sp>
    </p:spTree>
    <p:extLst>
      <p:ext uri="{BB962C8B-B14F-4D97-AF65-F5344CB8AC3E}">
        <p14:creationId xmlns:p14="http://schemas.microsoft.com/office/powerpoint/2010/main" val="1112541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3B218-E6B7-E949-9413-DBDFA9A361B9}"/>
              </a:ext>
            </a:extLst>
          </p:cNvPr>
          <p:cNvSpPr>
            <a:spLocks noGrp="1"/>
          </p:cNvSpPr>
          <p:nvPr>
            <p:ph type="title"/>
          </p:nvPr>
        </p:nvSpPr>
        <p:spPr/>
        <p:txBody>
          <a:bodyPr/>
          <a:lstStyle/>
          <a:p>
            <a:r>
              <a:rPr lang="en-AU" dirty="0"/>
              <a:t>Example Question</a:t>
            </a:r>
          </a:p>
        </p:txBody>
      </p:sp>
      <p:sp>
        <p:nvSpPr>
          <p:cNvPr id="3" name="Content Placeholder 2">
            <a:extLst>
              <a:ext uri="{FF2B5EF4-FFF2-40B4-BE49-F238E27FC236}">
                <a16:creationId xmlns:a16="http://schemas.microsoft.com/office/drawing/2014/main" id="{13DB3674-2D4B-8645-8753-8E30E629B377}"/>
              </a:ext>
            </a:extLst>
          </p:cNvPr>
          <p:cNvSpPr>
            <a:spLocks noGrp="1"/>
          </p:cNvSpPr>
          <p:nvPr>
            <p:ph idx="1"/>
          </p:nvPr>
        </p:nvSpPr>
        <p:spPr/>
        <p:txBody>
          <a:bodyPr>
            <a:normAutofit/>
          </a:bodyPr>
          <a:lstStyle/>
          <a:p>
            <a:pPr marL="36900" indent="0">
              <a:buNone/>
            </a:pPr>
            <a:r>
              <a:rPr lang="en-AU" dirty="0">
                <a:effectLst/>
              </a:rPr>
              <a:t>A Swedish hacker, Lisbeth </a:t>
            </a:r>
            <a:r>
              <a:rPr lang="en-AU" dirty="0" err="1">
                <a:effectLst/>
              </a:rPr>
              <a:t>Salander</a:t>
            </a:r>
            <a:r>
              <a:rPr lang="en-AU" dirty="0">
                <a:effectLst/>
              </a:rPr>
              <a:t>, has found a zero day in Windows 11. She wants to communicate it to Satya Nadella (CEO of Microsoft) directly via PGP (a public key encryption program). Nadella has never met </a:t>
            </a:r>
            <a:r>
              <a:rPr lang="en-AU" dirty="0" err="1">
                <a:effectLst/>
              </a:rPr>
              <a:t>Salander</a:t>
            </a:r>
            <a:r>
              <a:rPr lang="en-AU" dirty="0">
                <a:effectLst/>
              </a:rPr>
              <a:t> and has never used open source software before and has downloaded PGP.</a:t>
            </a:r>
          </a:p>
          <a:p>
            <a:pPr marL="36900" indent="0">
              <a:buNone/>
            </a:pPr>
            <a:r>
              <a:rPr lang="en-AU" dirty="0">
                <a:effectLst/>
              </a:rPr>
              <a:t>Both </a:t>
            </a:r>
            <a:r>
              <a:rPr lang="en-AU" dirty="0" err="1">
                <a:effectLst/>
              </a:rPr>
              <a:t>Salander</a:t>
            </a:r>
            <a:r>
              <a:rPr lang="en-AU" dirty="0">
                <a:effectLst/>
              </a:rPr>
              <a:t> and Nadella know journalist Stephen Levy. </a:t>
            </a:r>
            <a:r>
              <a:rPr lang="en-AU" dirty="0" err="1">
                <a:effectLst/>
              </a:rPr>
              <a:t>Salander</a:t>
            </a:r>
            <a:r>
              <a:rPr lang="en-AU" dirty="0">
                <a:effectLst/>
              </a:rPr>
              <a:t> has the correct keys for Levy. </a:t>
            </a:r>
          </a:p>
        </p:txBody>
      </p:sp>
    </p:spTree>
    <p:extLst>
      <p:ext uri="{BB962C8B-B14F-4D97-AF65-F5344CB8AC3E}">
        <p14:creationId xmlns:p14="http://schemas.microsoft.com/office/powerpoint/2010/main" val="182683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3B218-E6B7-E949-9413-DBDFA9A361B9}"/>
              </a:ext>
            </a:extLst>
          </p:cNvPr>
          <p:cNvSpPr>
            <a:spLocks noGrp="1"/>
          </p:cNvSpPr>
          <p:nvPr>
            <p:ph type="title"/>
          </p:nvPr>
        </p:nvSpPr>
        <p:spPr/>
        <p:txBody>
          <a:bodyPr/>
          <a:lstStyle/>
          <a:p>
            <a:r>
              <a:rPr lang="en-AU" dirty="0"/>
              <a:t>Example Question (continued…)</a:t>
            </a:r>
          </a:p>
        </p:txBody>
      </p:sp>
      <p:sp>
        <p:nvSpPr>
          <p:cNvPr id="3" name="Content Placeholder 2">
            <a:extLst>
              <a:ext uri="{FF2B5EF4-FFF2-40B4-BE49-F238E27FC236}">
                <a16:creationId xmlns:a16="http://schemas.microsoft.com/office/drawing/2014/main" id="{13DB3674-2D4B-8645-8753-8E30E629B377}"/>
              </a:ext>
            </a:extLst>
          </p:cNvPr>
          <p:cNvSpPr>
            <a:spLocks noGrp="1"/>
          </p:cNvSpPr>
          <p:nvPr>
            <p:ph idx="1"/>
          </p:nvPr>
        </p:nvSpPr>
        <p:spPr/>
        <p:txBody>
          <a:bodyPr>
            <a:normAutofit/>
          </a:bodyPr>
          <a:lstStyle/>
          <a:p>
            <a:r>
              <a:rPr lang="en-AU" dirty="0">
                <a:effectLst/>
              </a:rPr>
              <a:t>Using your knowledge of public key encryption, describe a sequence of messages to get </a:t>
            </a:r>
            <a:r>
              <a:rPr lang="en-AU" dirty="0" err="1">
                <a:effectLst/>
              </a:rPr>
              <a:t>Salander</a:t>
            </a:r>
            <a:r>
              <a:rPr lang="en-AU" dirty="0">
                <a:effectLst/>
              </a:rPr>
              <a:t> the key she needs to communicate with Nadella. When answering, consider: </a:t>
            </a:r>
            <a:endParaRPr lang="en-AU" dirty="0"/>
          </a:p>
          <a:p>
            <a:r>
              <a:rPr lang="en-AU" dirty="0">
                <a:effectLst/>
              </a:rPr>
              <a:t>[1] What key did </a:t>
            </a:r>
            <a:r>
              <a:rPr lang="en-AU" dirty="0" err="1">
                <a:effectLst/>
              </a:rPr>
              <a:t>Salander</a:t>
            </a:r>
            <a:r>
              <a:rPr lang="en-AU" dirty="0">
                <a:effectLst/>
              </a:rPr>
              <a:t> need to communicate with Nadella?</a:t>
            </a:r>
            <a:br>
              <a:rPr lang="en-AU" dirty="0">
                <a:effectLst/>
              </a:rPr>
            </a:br>
            <a:r>
              <a:rPr lang="en-AU" dirty="0">
                <a:effectLst/>
              </a:rPr>
              <a:t>[2] How could </a:t>
            </a:r>
            <a:r>
              <a:rPr lang="en-AU" dirty="0" err="1">
                <a:effectLst/>
              </a:rPr>
              <a:t>Salander</a:t>
            </a:r>
            <a:r>
              <a:rPr lang="en-AU" dirty="0">
                <a:effectLst/>
              </a:rPr>
              <a:t> trust that she had the correct key from Nadella? </a:t>
            </a:r>
            <a:endParaRPr lang="en-AU" dirty="0"/>
          </a:p>
          <a:p>
            <a:r>
              <a:rPr lang="en-AU" dirty="0">
                <a:effectLst/>
              </a:rPr>
              <a:t>In all these communications, </a:t>
            </a:r>
            <a:r>
              <a:rPr lang="en-AU" dirty="0" err="1">
                <a:effectLst/>
              </a:rPr>
              <a:t>Salander</a:t>
            </a:r>
            <a:r>
              <a:rPr lang="en-AU" dirty="0">
                <a:effectLst/>
              </a:rPr>
              <a:t> wanted all communications to be encrypted and to be sure that people could trust the sender's identity. </a:t>
            </a:r>
            <a:endParaRPr lang="en-AU" dirty="0"/>
          </a:p>
          <a:p>
            <a:r>
              <a:rPr lang="en-AU" dirty="0">
                <a:effectLst/>
              </a:rPr>
              <a:t>[3] Describe how </a:t>
            </a:r>
            <a:r>
              <a:rPr lang="en-AU" dirty="0" err="1">
                <a:effectLst/>
              </a:rPr>
              <a:t>Salander</a:t>
            </a:r>
            <a:r>
              <a:rPr lang="en-AU" dirty="0">
                <a:effectLst/>
              </a:rPr>
              <a:t>, Levy and Nadella could know with certainty that the sender of an email was the person they claimed to be? </a:t>
            </a:r>
            <a:endParaRPr lang="en-AU" dirty="0"/>
          </a:p>
        </p:txBody>
      </p:sp>
    </p:spTree>
    <p:extLst>
      <p:ext uri="{BB962C8B-B14F-4D97-AF65-F5344CB8AC3E}">
        <p14:creationId xmlns:p14="http://schemas.microsoft.com/office/powerpoint/2010/main" val="1520851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3B218-E6B7-E949-9413-DBDFA9A361B9}"/>
              </a:ext>
            </a:extLst>
          </p:cNvPr>
          <p:cNvSpPr>
            <a:spLocks noGrp="1"/>
          </p:cNvSpPr>
          <p:nvPr>
            <p:ph type="title"/>
          </p:nvPr>
        </p:nvSpPr>
        <p:spPr/>
        <p:txBody>
          <a:bodyPr/>
          <a:lstStyle/>
          <a:p>
            <a:r>
              <a:rPr lang="en-AU" dirty="0"/>
              <a:t>Answer Background</a:t>
            </a:r>
          </a:p>
        </p:txBody>
      </p:sp>
      <p:sp>
        <p:nvSpPr>
          <p:cNvPr id="3" name="Content Placeholder 2">
            <a:extLst>
              <a:ext uri="{FF2B5EF4-FFF2-40B4-BE49-F238E27FC236}">
                <a16:creationId xmlns:a16="http://schemas.microsoft.com/office/drawing/2014/main" id="{13DB3674-2D4B-8645-8753-8E30E629B377}"/>
              </a:ext>
            </a:extLst>
          </p:cNvPr>
          <p:cNvSpPr>
            <a:spLocks noGrp="1"/>
          </p:cNvSpPr>
          <p:nvPr>
            <p:ph idx="1"/>
          </p:nvPr>
        </p:nvSpPr>
        <p:spPr/>
        <p:txBody>
          <a:bodyPr>
            <a:normAutofit fontScale="92500" lnSpcReduction="20000"/>
          </a:bodyPr>
          <a:lstStyle/>
          <a:p>
            <a:r>
              <a:rPr lang="en-AU" dirty="0">
                <a:effectLst/>
              </a:rPr>
              <a:t>The question is referring to public key encryption where every participant has a public and a private key</a:t>
            </a:r>
          </a:p>
          <a:p>
            <a:r>
              <a:rPr lang="en-AU" dirty="0">
                <a:effectLst/>
              </a:rPr>
              <a:t>Encryption requires:</a:t>
            </a:r>
          </a:p>
          <a:p>
            <a:pPr lvl="1"/>
            <a:r>
              <a:rPr lang="en-AU" dirty="0">
                <a:effectLst/>
              </a:rPr>
              <a:t>the sender to use the receiver’s public key to encrypt the message</a:t>
            </a:r>
          </a:p>
          <a:p>
            <a:pPr lvl="1"/>
            <a:r>
              <a:rPr lang="en-AU" dirty="0">
                <a:effectLst/>
              </a:rPr>
              <a:t>the receiver to use their private key to decrypt the message</a:t>
            </a:r>
          </a:p>
          <a:p>
            <a:r>
              <a:rPr lang="en-AU" dirty="0">
                <a:effectLst/>
              </a:rPr>
              <a:t>Digital signatures, that can be used to provide proof of identity requires</a:t>
            </a:r>
          </a:p>
          <a:p>
            <a:pPr lvl="1"/>
            <a:r>
              <a:rPr lang="en-AU" dirty="0">
                <a:effectLst/>
              </a:rPr>
              <a:t>the sender to use their private key to sign the message</a:t>
            </a:r>
          </a:p>
          <a:p>
            <a:pPr lvl="1"/>
            <a:r>
              <a:rPr lang="en-AU" dirty="0">
                <a:effectLst/>
              </a:rPr>
              <a:t>the receiver checks the identity of the sender by using the sender’s public key</a:t>
            </a:r>
          </a:p>
          <a:p>
            <a:r>
              <a:rPr lang="en-AU" dirty="0">
                <a:effectLst/>
              </a:rPr>
              <a:t>For this to work, the sender and receiver need trusted copies of each other’s public keys which they can get using a web of trust if they have never met each other face-to-face</a:t>
            </a:r>
          </a:p>
          <a:p>
            <a:endParaRPr lang="en-AU" dirty="0"/>
          </a:p>
        </p:txBody>
      </p:sp>
    </p:spTree>
    <p:extLst>
      <p:ext uri="{BB962C8B-B14F-4D97-AF65-F5344CB8AC3E}">
        <p14:creationId xmlns:p14="http://schemas.microsoft.com/office/powerpoint/2010/main" val="2402386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3B218-E6B7-E949-9413-DBDFA9A361B9}"/>
              </a:ext>
            </a:extLst>
          </p:cNvPr>
          <p:cNvSpPr>
            <a:spLocks noGrp="1"/>
          </p:cNvSpPr>
          <p:nvPr>
            <p:ph type="title"/>
          </p:nvPr>
        </p:nvSpPr>
        <p:spPr/>
        <p:txBody>
          <a:bodyPr/>
          <a:lstStyle/>
          <a:p>
            <a:r>
              <a:rPr lang="en-AU" dirty="0"/>
              <a:t>Keys at Start</a:t>
            </a:r>
          </a:p>
        </p:txBody>
      </p:sp>
      <p:pic>
        <p:nvPicPr>
          <p:cNvPr id="1032" name="Picture 8" descr="Satya Nadella - Wikipedia">
            <a:extLst>
              <a:ext uri="{FF2B5EF4-FFF2-40B4-BE49-F238E27FC236}">
                <a16:creationId xmlns:a16="http://schemas.microsoft.com/office/drawing/2014/main" id="{B2CB5393-0F76-DF4C-B926-150392CB76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52031" y="1921566"/>
            <a:ext cx="1093619" cy="139817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teven Levy – Audio Books, Best Sellers, Author Bio | Audible.com">
            <a:extLst>
              <a:ext uri="{FF2B5EF4-FFF2-40B4-BE49-F238E27FC236}">
                <a16:creationId xmlns:a16="http://schemas.microsoft.com/office/drawing/2014/main" id="{051105D9-5634-B648-B63D-C15CE6F90D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2332" y="1921566"/>
            <a:ext cx="1304299" cy="14097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Lisbeth Salander - Wikipedia">
            <a:extLst>
              <a:ext uri="{FF2B5EF4-FFF2-40B4-BE49-F238E27FC236}">
                <a16:creationId xmlns:a16="http://schemas.microsoft.com/office/drawing/2014/main" id="{29773420-6C44-724D-96AC-BD86F6E845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1483267" y="1921566"/>
            <a:ext cx="1628013" cy="139817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165EDC4-9170-3C49-975D-286F8FDA4F25}"/>
              </a:ext>
            </a:extLst>
          </p:cNvPr>
          <p:cNvSpPr txBox="1"/>
          <p:nvPr/>
        </p:nvSpPr>
        <p:spPr>
          <a:xfrm>
            <a:off x="5367650" y="4853936"/>
            <a:ext cx="2511706" cy="369332"/>
          </a:xfrm>
          <a:prstGeom prst="rect">
            <a:avLst/>
          </a:prstGeom>
          <a:noFill/>
        </p:spPr>
        <p:txBody>
          <a:bodyPr wrap="square" rtlCol="0">
            <a:spAutoFit/>
          </a:bodyPr>
          <a:lstStyle/>
          <a:p>
            <a:r>
              <a:rPr lang="en-AU" dirty="0"/>
              <a:t>Nadella’s public key</a:t>
            </a:r>
          </a:p>
        </p:txBody>
      </p:sp>
      <p:sp>
        <p:nvSpPr>
          <p:cNvPr id="17" name="TextBox 16">
            <a:extLst>
              <a:ext uri="{FF2B5EF4-FFF2-40B4-BE49-F238E27FC236}">
                <a16:creationId xmlns:a16="http://schemas.microsoft.com/office/drawing/2014/main" id="{565C6A34-FF33-004B-AB3A-DAFEB2DEBFA2}"/>
              </a:ext>
            </a:extLst>
          </p:cNvPr>
          <p:cNvSpPr txBox="1"/>
          <p:nvPr/>
        </p:nvSpPr>
        <p:spPr>
          <a:xfrm>
            <a:off x="5367650" y="4429464"/>
            <a:ext cx="2511706" cy="369332"/>
          </a:xfrm>
          <a:prstGeom prst="rect">
            <a:avLst/>
          </a:prstGeom>
          <a:noFill/>
        </p:spPr>
        <p:txBody>
          <a:bodyPr wrap="square" rtlCol="0">
            <a:spAutoFit/>
          </a:bodyPr>
          <a:lstStyle/>
          <a:p>
            <a:r>
              <a:rPr lang="en-AU" dirty="0" err="1"/>
              <a:t>Salander’s</a:t>
            </a:r>
            <a:r>
              <a:rPr lang="en-AU" dirty="0"/>
              <a:t> public key</a:t>
            </a:r>
          </a:p>
        </p:txBody>
      </p:sp>
      <p:sp>
        <p:nvSpPr>
          <p:cNvPr id="18" name="TextBox 17">
            <a:extLst>
              <a:ext uri="{FF2B5EF4-FFF2-40B4-BE49-F238E27FC236}">
                <a16:creationId xmlns:a16="http://schemas.microsoft.com/office/drawing/2014/main" id="{A2F6A1CD-2FC4-2D42-BEC2-56A00A1C6C20}"/>
              </a:ext>
            </a:extLst>
          </p:cNvPr>
          <p:cNvSpPr txBox="1"/>
          <p:nvPr/>
        </p:nvSpPr>
        <p:spPr>
          <a:xfrm>
            <a:off x="5367650" y="4053374"/>
            <a:ext cx="2511706" cy="369332"/>
          </a:xfrm>
          <a:prstGeom prst="rect">
            <a:avLst/>
          </a:prstGeom>
          <a:noFill/>
        </p:spPr>
        <p:txBody>
          <a:bodyPr wrap="square" rtlCol="0">
            <a:spAutoFit/>
          </a:bodyPr>
          <a:lstStyle/>
          <a:p>
            <a:r>
              <a:rPr lang="en-AU" dirty="0"/>
              <a:t>Levy’s public key</a:t>
            </a:r>
          </a:p>
        </p:txBody>
      </p:sp>
      <p:sp>
        <p:nvSpPr>
          <p:cNvPr id="19" name="TextBox 18">
            <a:extLst>
              <a:ext uri="{FF2B5EF4-FFF2-40B4-BE49-F238E27FC236}">
                <a16:creationId xmlns:a16="http://schemas.microsoft.com/office/drawing/2014/main" id="{842F088D-AC34-C840-9BFA-7CFE44A789E4}"/>
              </a:ext>
            </a:extLst>
          </p:cNvPr>
          <p:cNvSpPr txBox="1"/>
          <p:nvPr/>
        </p:nvSpPr>
        <p:spPr>
          <a:xfrm>
            <a:off x="5367650" y="3656472"/>
            <a:ext cx="2511706" cy="369332"/>
          </a:xfrm>
          <a:prstGeom prst="rect">
            <a:avLst/>
          </a:prstGeom>
          <a:noFill/>
        </p:spPr>
        <p:txBody>
          <a:bodyPr wrap="square" rtlCol="0">
            <a:spAutoFit/>
          </a:bodyPr>
          <a:lstStyle/>
          <a:p>
            <a:r>
              <a:rPr lang="en-AU" dirty="0"/>
              <a:t>Levy’s private key</a:t>
            </a:r>
          </a:p>
        </p:txBody>
      </p:sp>
      <p:sp>
        <p:nvSpPr>
          <p:cNvPr id="25" name="TextBox 24">
            <a:extLst>
              <a:ext uri="{FF2B5EF4-FFF2-40B4-BE49-F238E27FC236}">
                <a16:creationId xmlns:a16="http://schemas.microsoft.com/office/drawing/2014/main" id="{26E37D45-1414-4849-8E2C-6B55DAF1DE80}"/>
              </a:ext>
            </a:extLst>
          </p:cNvPr>
          <p:cNvSpPr txBox="1"/>
          <p:nvPr/>
        </p:nvSpPr>
        <p:spPr>
          <a:xfrm>
            <a:off x="1483269" y="4469368"/>
            <a:ext cx="2511706" cy="369332"/>
          </a:xfrm>
          <a:prstGeom prst="rect">
            <a:avLst/>
          </a:prstGeom>
          <a:noFill/>
        </p:spPr>
        <p:txBody>
          <a:bodyPr wrap="square" rtlCol="0">
            <a:spAutoFit/>
          </a:bodyPr>
          <a:lstStyle/>
          <a:p>
            <a:r>
              <a:rPr lang="en-AU" dirty="0"/>
              <a:t>Levy’s public key</a:t>
            </a:r>
          </a:p>
        </p:txBody>
      </p:sp>
      <p:sp>
        <p:nvSpPr>
          <p:cNvPr id="26" name="TextBox 25">
            <a:extLst>
              <a:ext uri="{FF2B5EF4-FFF2-40B4-BE49-F238E27FC236}">
                <a16:creationId xmlns:a16="http://schemas.microsoft.com/office/drawing/2014/main" id="{EDEC65B5-5FD6-7B43-BBF0-A76B8257A3EB}"/>
              </a:ext>
            </a:extLst>
          </p:cNvPr>
          <p:cNvSpPr txBox="1"/>
          <p:nvPr/>
        </p:nvSpPr>
        <p:spPr>
          <a:xfrm>
            <a:off x="1483269" y="4093278"/>
            <a:ext cx="2511706" cy="369332"/>
          </a:xfrm>
          <a:prstGeom prst="rect">
            <a:avLst/>
          </a:prstGeom>
          <a:noFill/>
        </p:spPr>
        <p:txBody>
          <a:bodyPr wrap="square" rtlCol="0">
            <a:spAutoFit/>
          </a:bodyPr>
          <a:lstStyle/>
          <a:p>
            <a:r>
              <a:rPr lang="en-AU" dirty="0" err="1"/>
              <a:t>Salander’s</a:t>
            </a:r>
            <a:r>
              <a:rPr lang="en-AU" dirty="0"/>
              <a:t> public key</a:t>
            </a:r>
          </a:p>
        </p:txBody>
      </p:sp>
      <p:sp>
        <p:nvSpPr>
          <p:cNvPr id="27" name="TextBox 26">
            <a:extLst>
              <a:ext uri="{FF2B5EF4-FFF2-40B4-BE49-F238E27FC236}">
                <a16:creationId xmlns:a16="http://schemas.microsoft.com/office/drawing/2014/main" id="{457374B7-BEDD-FA40-83A5-D1D2C64B2D86}"/>
              </a:ext>
            </a:extLst>
          </p:cNvPr>
          <p:cNvSpPr txBox="1"/>
          <p:nvPr/>
        </p:nvSpPr>
        <p:spPr>
          <a:xfrm>
            <a:off x="1483269" y="3696376"/>
            <a:ext cx="2511706" cy="369332"/>
          </a:xfrm>
          <a:prstGeom prst="rect">
            <a:avLst/>
          </a:prstGeom>
          <a:noFill/>
        </p:spPr>
        <p:txBody>
          <a:bodyPr wrap="square" rtlCol="0">
            <a:spAutoFit/>
          </a:bodyPr>
          <a:lstStyle/>
          <a:p>
            <a:r>
              <a:rPr lang="en-AU" dirty="0" err="1"/>
              <a:t>Salander’s</a:t>
            </a:r>
            <a:r>
              <a:rPr lang="en-AU" dirty="0"/>
              <a:t> private key</a:t>
            </a:r>
          </a:p>
        </p:txBody>
      </p:sp>
      <p:sp>
        <p:nvSpPr>
          <p:cNvPr id="28" name="TextBox 27">
            <a:extLst>
              <a:ext uri="{FF2B5EF4-FFF2-40B4-BE49-F238E27FC236}">
                <a16:creationId xmlns:a16="http://schemas.microsoft.com/office/drawing/2014/main" id="{27EEDBFB-6087-4046-8C45-A6AAFE032C2F}"/>
              </a:ext>
            </a:extLst>
          </p:cNvPr>
          <p:cNvSpPr txBox="1"/>
          <p:nvPr/>
        </p:nvSpPr>
        <p:spPr>
          <a:xfrm>
            <a:off x="9252031" y="4429464"/>
            <a:ext cx="2511706" cy="369332"/>
          </a:xfrm>
          <a:prstGeom prst="rect">
            <a:avLst/>
          </a:prstGeom>
          <a:noFill/>
        </p:spPr>
        <p:txBody>
          <a:bodyPr wrap="square" rtlCol="0">
            <a:spAutoFit/>
          </a:bodyPr>
          <a:lstStyle/>
          <a:p>
            <a:r>
              <a:rPr lang="en-AU" dirty="0"/>
              <a:t>Levy’s public key</a:t>
            </a:r>
          </a:p>
        </p:txBody>
      </p:sp>
      <p:sp>
        <p:nvSpPr>
          <p:cNvPr id="29" name="TextBox 28">
            <a:extLst>
              <a:ext uri="{FF2B5EF4-FFF2-40B4-BE49-F238E27FC236}">
                <a16:creationId xmlns:a16="http://schemas.microsoft.com/office/drawing/2014/main" id="{38EFB995-E192-184D-8197-2AC79B30E681}"/>
              </a:ext>
            </a:extLst>
          </p:cNvPr>
          <p:cNvSpPr txBox="1"/>
          <p:nvPr/>
        </p:nvSpPr>
        <p:spPr>
          <a:xfrm>
            <a:off x="9252031" y="4053374"/>
            <a:ext cx="2511706" cy="369332"/>
          </a:xfrm>
          <a:prstGeom prst="rect">
            <a:avLst/>
          </a:prstGeom>
          <a:noFill/>
        </p:spPr>
        <p:txBody>
          <a:bodyPr wrap="square" rtlCol="0">
            <a:spAutoFit/>
          </a:bodyPr>
          <a:lstStyle/>
          <a:p>
            <a:r>
              <a:rPr lang="en-AU" dirty="0"/>
              <a:t>Nadella’s public key</a:t>
            </a:r>
          </a:p>
        </p:txBody>
      </p:sp>
      <p:sp>
        <p:nvSpPr>
          <p:cNvPr id="30" name="TextBox 29">
            <a:extLst>
              <a:ext uri="{FF2B5EF4-FFF2-40B4-BE49-F238E27FC236}">
                <a16:creationId xmlns:a16="http://schemas.microsoft.com/office/drawing/2014/main" id="{40FBF1D3-4BD7-CD4F-8F15-B66E01BE403B}"/>
              </a:ext>
            </a:extLst>
          </p:cNvPr>
          <p:cNvSpPr txBox="1"/>
          <p:nvPr/>
        </p:nvSpPr>
        <p:spPr>
          <a:xfrm>
            <a:off x="9252031" y="3656472"/>
            <a:ext cx="2511706" cy="369332"/>
          </a:xfrm>
          <a:prstGeom prst="rect">
            <a:avLst/>
          </a:prstGeom>
          <a:noFill/>
        </p:spPr>
        <p:txBody>
          <a:bodyPr wrap="square" rtlCol="0">
            <a:spAutoFit/>
          </a:bodyPr>
          <a:lstStyle/>
          <a:p>
            <a:r>
              <a:rPr lang="en-AU" dirty="0"/>
              <a:t>Nadella’s private key</a:t>
            </a:r>
          </a:p>
        </p:txBody>
      </p:sp>
    </p:spTree>
    <p:extLst>
      <p:ext uri="{BB962C8B-B14F-4D97-AF65-F5344CB8AC3E}">
        <p14:creationId xmlns:p14="http://schemas.microsoft.com/office/powerpoint/2010/main" val="3804199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3B218-E6B7-E949-9413-DBDFA9A361B9}"/>
              </a:ext>
            </a:extLst>
          </p:cNvPr>
          <p:cNvSpPr>
            <a:spLocks noGrp="1"/>
          </p:cNvSpPr>
          <p:nvPr>
            <p:ph type="title"/>
          </p:nvPr>
        </p:nvSpPr>
        <p:spPr/>
        <p:txBody>
          <a:bodyPr/>
          <a:lstStyle/>
          <a:p>
            <a:r>
              <a:rPr lang="en-AU" dirty="0"/>
              <a:t>Keys at End</a:t>
            </a:r>
          </a:p>
        </p:txBody>
      </p:sp>
      <p:pic>
        <p:nvPicPr>
          <p:cNvPr id="1032" name="Picture 8" descr="Satya Nadella - Wikipedia">
            <a:extLst>
              <a:ext uri="{FF2B5EF4-FFF2-40B4-BE49-F238E27FC236}">
                <a16:creationId xmlns:a16="http://schemas.microsoft.com/office/drawing/2014/main" id="{B2CB5393-0F76-DF4C-B926-150392CB76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52031" y="1921566"/>
            <a:ext cx="1093619" cy="139817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teven Levy – Audio Books, Best Sellers, Author Bio | Audible.com">
            <a:extLst>
              <a:ext uri="{FF2B5EF4-FFF2-40B4-BE49-F238E27FC236}">
                <a16:creationId xmlns:a16="http://schemas.microsoft.com/office/drawing/2014/main" id="{051105D9-5634-B648-B63D-C15CE6F90D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2332" y="1921566"/>
            <a:ext cx="1304299" cy="14097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Lisbeth Salander - Wikipedia">
            <a:extLst>
              <a:ext uri="{FF2B5EF4-FFF2-40B4-BE49-F238E27FC236}">
                <a16:creationId xmlns:a16="http://schemas.microsoft.com/office/drawing/2014/main" id="{29773420-6C44-724D-96AC-BD86F6E845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H="1">
            <a:off x="1483267" y="1921566"/>
            <a:ext cx="1628013" cy="139817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165EDC4-9170-3C49-975D-286F8FDA4F25}"/>
              </a:ext>
            </a:extLst>
          </p:cNvPr>
          <p:cNvSpPr txBox="1"/>
          <p:nvPr/>
        </p:nvSpPr>
        <p:spPr>
          <a:xfrm>
            <a:off x="5367650" y="4853936"/>
            <a:ext cx="2511706" cy="369332"/>
          </a:xfrm>
          <a:prstGeom prst="rect">
            <a:avLst/>
          </a:prstGeom>
          <a:noFill/>
        </p:spPr>
        <p:txBody>
          <a:bodyPr wrap="square" rtlCol="0">
            <a:spAutoFit/>
          </a:bodyPr>
          <a:lstStyle/>
          <a:p>
            <a:r>
              <a:rPr lang="en-AU" dirty="0"/>
              <a:t>Nadella’s public key</a:t>
            </a:r>
          </a:p>
        </p:txBody>
      </p:sp>
      <p:sp>
        <p:nvSpPr>
          <p:cNvPr id="17" name="TextBox 16">
            <a:extLst>
              <a:ext uri="{FF2B5EF4-FFF2-40B4-BE49-F238E27FC236}">
                <a16:creationId xmlns:a16="http://schemas.microsoft.com/office/drawing/2014/main" id="{565C6A34-FF33-004B-AB3A-DAFEB2DEBFA2}"/>
              </a:ext>
            </a:extLst>
          </p:cNvPr>
          <p:cNvSpPr txBox="1"/>
          <p:nvPr/>
        </p:nvSpPr>
        <p:spPr>
          <a:xfrm>
            <a:off x="5367650" y="4429464"/>
            <a:ext cx="2511706" cy="369332"/>
          </a:xfrm>
          <a:prstGeom prst="rect">
            <a:avLst/>
          </a:prstGeom>
          <a:noFill/>
        </p:spPr>
        <p:txBody>
          <a:bodyPr wrap="square" rtlCol="0">
            <a:spAutoFit/>
          </a:bodyPr>
          <a:lstStyle/>
          <a:p>
            <a:r>
              <a:rPr lang="en-AU" dirty="0" err="1"/>
              <a:t>Salander’s</a:t>
            </a:r>
            <a:r>
              <a:rPr lang="en-AU" dirty="0"/>
              <a:t> public key</a:t>
            </a:r>
          </a:p>
        </p:txBody>
      </p:sp>
      <p:sp>
        <p:nvSpPr>
          <p:cNvPr id="18" name="TextBox 17">
            <a:extLst>
              <a:ext uri="{FF2B5EF4-FFF2-40B4-BE49-F238E27FC236}">
                <a16:creationId xmlns:a16="http://schemas.microsoft.com/office/drawing/2014/main" id="{A2F6A1CD-2FC4-2D42-BEC2-56A00A1C6C20}"/>
              </a:ext>
            </a:extLst>
          </p:cNvPr>
          <p:cNvSpPr txBox="1"/>
          <p:nvPr/>
        </p:nvSpPr>
        <p:spPr>
          <a:xfrm>
            <a:off x="5367650" y="4053374"/>
            <a:ext cx="2511706" cy="369332"/>
          </a:xfrm>
          <a:prstGeom prst="rect">
            <a:avLst/>
          </a:prstGeom>
          <a:noFill/>
        </p:spPr>
        <p:txBody>
          <a:bodyPr wrap="square" rtlCol="0">
            <a:spAutoFit/>
          </a:bodyPr>
          <a:lstStyle/>
          <a:p>
            <a:r>
              <a:rPr lang="en-AU" dirty="0"/>
              <a:t>Levy’s public key</a:t>
            </a:r>
          </a:p>
        </p:txBody>
      </p:sp>
      <p:sp>
        <p:nvSpPr>
          <p:cNvPr id="19" name="TextBox 18">
            <a:extLst>
              <a:ext uri="{FF2B5EF4-FFF2-40B4-BE49-F238E27FC236}">
                <a16:creationId xmlns:a16="http://schemas.microsoft.com/office/drawing/2014/main" id="{842F088D-AC34-C840-9BFA-7CFE44A789E4}"/>
              </a:ext>
            </a:extLst>
          </p:cNvPr>
          <p:cNvSpPr txBox="1"/>
          <p:nvPr/>
        </p:nvSpPr>
        <p:spPr>
          <a:xfrm>
            <a:off x="5367650" y="3656472"/>
            <a:ext cx="2511706" cy="369332"/>
          </a:xfrm>
          <a:prstGeom prst="rect">
            <a:avLst/>
          </a:prstGeom>
          <a:noFill/>
        </p:spPr>
        <p:txBody>
          <a:bodyPr wrap="square" rtlCol="0">
            <a:spAutoFit/>
          </a:bodyPr>
          <a:lstStyle/>
          <a:p>
            <a:r>
              <a:rPr lang="en-AU" dirty="0"/>
              <a:t>Levy’s private key</a:t>
            </a:r>
          </a:p>
        </p:txBody>
      </p:sp>
      <p:sp>
        <p:nvSpPr>
          <p:cNvPr id="25" name="TextBox 24">
            <a:extLst>
              <a:ext uri="{FF2B5EF4-FFF2-40B4-BE49-F238E27FC236}">
                <a16:creationId xmlns:a16="http://schemas.microsoft.com/office/drawing/2014/main" id="{26E37D45-1414-4849-8E2C-6B55DAF1DE80}"/>
              </a:ext>
            </a:extLst>
          </p:cNvPr>
          <p:cNvSpPr txBox="1"/>
          <p:nvPr/>
        </p:nvSpPr>
        <p:spPr>
          <a:xfrm>
            <a:off x="1483269" y="4469368"/>
            <a:ext cx="2511706" cy="369332"/>
          </a:xfrm>
          <a:prstGeom prst="rect">
            <a:avLst/>
          </a:prstGeom>
          <a:noFill/>
        </p:spPr>
        <p:txBody>
          <a:bodyPr wrap="square" rtlCol="0">
            <a:spAutoFit/>
          </a:bodyPr>
          <a:lstStyle/>
          <a:p>
            <a:r>
              <a:rPr lang="en-AU" dirty="0"/>
              <a:t>Levy’s public key</a:t>
            </a:r>
          </a:p>
        </p:txBody>
      </p:sp>
      <p:sp>
        <p:nvSpPr>
          <p:cNvPr id="26" name="TextBox 25">
            <a:extLst>
              <a:ext uri="{FF2B5EF4-FFF2-40B4-BE49-F238E27FC236}">
                <a16:creationId xmlns:a16="http://schemas.microsoft.com/office/drawing/2014/main" id="{EDEC65B5-5FD6-7B43-BBF0-A76B8257A3EB}"/>
              </a:ext>
            </a:extLst>
          </p:cNvPr>
          <p:cNvSpPr txBox="1"/>
          <p:nvPr/>
        </p:nvSpPr>
        <p:spPr>
          <a:xfrm>
            <a:off x="1483269" y="4093278"/>
            <a:ext cx="2511706" cy="369332"/>
          </a:xfrm>
          <a:prstGeom prst="rect">
            <a:avLst/>
          </a:prstGeom>
          <a:noFill/>
        </p:spPr>
        <p:txBody>
          <a:bodyPr wrap="square" rtlCol="0">
            <a:spAutoFit/>
          </a:bodyPr>
          <a:lstStyle/>
          <a:p>
            <a:r>
              <a:rPr lang="en-AU" dirty="0" err="1"/>
              <a:t>Salander’s</a:t>
            </a:r>
            <a:r>
              <a:rPr lang="en-AU" dirty="0"/>
              <a:t> public key</a:t>
            </a:r>
          </a:p>
        </p:txBody>
      </p:sp>
      <p:sp>
        <p:nvSpPr>
          <p:cNvPr id="27" name="TextBox 26">
            <a:extLst>
              <a:ext uri="{FF2B5EF4-FFF2-40B4-BE49-F238E27FC236}">
                <a16:creationId xmlns:a16="http://schemas.microsoft.com/office/drawing/2014/main" id="{457374B7-BEDD-FA40-83A5-D1D2C64B2D86}"/>
              </a:ext>
            </a:extLst>
          </p:cNvPr>
          <p:cNvSpPr txBox="1"/>
          <p:nvPr/>
        </p:nvSpPr>
        <p:spPr>
          <a:xfrm>
            <a:off x="1483269" y="3696376"/>
            <a:ext cx="2511706" cy="369332"/>
          </a:xfrm>
          <a:prstGeom prst="rect">
            <a:avLst/>
          </a:prstGeom>
          <a:noFill/>
        </p:spPr>
        <p:txBody>
          <a:bodyPr wrap="square" rtlCol="0">
            <a:spAutoFit/>
          </a:bodyPr>
          <a:lstStyle/>
          <a:p>
            <a:r>
              <a:rPr lang="en-AU" dirty="0" err="1"/>
              <a:t>Salander’s</a:t>
            </a:r>
            <a:r>
              <a:rPr lang="en-AU" dirty="0"/>
              <a:t> private key</a:t>
            </a:r>
          </a:p>
        </p:txBody>
      </p:sp>
      <p:sp>
        <p:nvSpPr>
          <p:cNvPr id="28" name="TextBox 27">
            <a:extLst>
              <a:ext uri="{FF2B5EF4-FFF2-40B4-BE49-F238E27FC236}">
                <a16:creationId xmlns:a16="http://schemas.microsoft.com/office/drawing/2014/main" id="{27EEDBFB-6087-4046-8C45-A6AAFE032C2F}"/>
              </a:ext>
            </a:extLst>
          </p:cNvPr>
          <p:cNvSpPr txBox="1"/>
          <p:nvPr/>
        </p:nvSpPr>
        <p:spPr>
          <a:xfrm>
            <a:off x="9252031" y="4429464"/>
            <a:ext cx="2511706" cy="369332"/>
          </a:xfrm>
          <a:prstGeom prst="rect">
            <a:avLst/>
          </a:prstGeom>
          <a:noFill/>
        </p:spPr>
        <p:txBody>
          <a:bodyPr wrap="square" rtlCol="0">
            <a:spAutoFit/>
          </a:bodyPr>
          <a:lstStyle/>
          <a:p>
            <a:r>
              <a:rPr lang="en-AU" dirty="0"/>
              <a:t>Levy’s public key</a:t>
            </a:r>
          </a:p>
        </p:txBody>
      </p:sp>
      <p:sp>
        <p:nvSpPr>
          <p:cNvPr id="29" name="TextBox 28">
            <a:extLst>
              <a:ext uri="{FF2B5EF4-FFF2-40B4-BE49-F238E27FC236}">
                <a16:creationId xmlns:a16="http://schemas.microsoft.com/office/drawing/2014/main" id="{38EFB995-E192-184D-8197-2AC79B30E681}"/>
              </a:ext>
            </a:extLst>
          </p:cNvPr>
          <p:cNvSpPr txBox="1"/>
          <p:nvPr/>
        </p:nvSpPr>
        <p:spPr>
          <a:xfrm>
            <a:off x="9252031" y="4053374"/>
            <a:ext cx="2511706" cy="369332"/>
          </a:xfrm>
          <a:prstGeom prst="rect">
            <a:avLst/>
          </a:prstGeom>
          <a:noFill/>
        </p:spPr>
        <p:txBody>
          <a:bodyPr wrap="square" rtlCol="0">
            <a:spAutoFit/>
          </a:bodyPr>
          <a:lstStyle/>
          <a:p>
            <a:r>
              <a:rPr lang="en-AU" dirty="0"/>
              <a:t>Nadella’s public key</a:t>
            </a:r>
          </a:p>
        </p:txBody>
      </p:sp>
      <p:sp>
        <p:nvSpPr>
          <p:cNvPr id="30" name="TextBox 29">
            <a:extLst>
              <a:ext uri="{FF2B5EF4-FFF2-40B4-BE49-F238E27FC236}">
                <a16:creationId xmlns:a16="http://schemas.microsoft.com/office/drawing/2014/main" id="{40FBF1D3-4BD7-CD4F-8F15-B66E01BE403B}"/>
              </a:ext>
            </a:extLst>
          </p:cNvPr>
          <p:cNvSpPr txBox="1"/>
          <p:nvPr/>
        </p:nvSpPr>
        <p:spPr>
          <a:xfrm>
            <a:off x="9252031" y="3656472"/>
            <a:ext cx="2511706" cy="369332"/>
          </a:xfrm>
          <a:prstGeom prst="rect">
            <a:avLst/>
          </a:prstGeom>
          <a:noFill/>
        </p:spPr>
        <p:txBody>
          <a:bodyPr wrap="square" rtlCol="0">
            <a:spAutoFit/>
          </a:bodyPr>
          <a:lstStyle/>
          <a:p>
            <a:r>
              <a:rPr lang="en-AU" dirty="0"/>
              <a:t>Nadella’s private key</a:t>
            </a:r>
          </a:p>
        </p:txBody>
      </p:sp>
      <p:sp>
        <p:nvSpPr>
          <p:cNvPr id="16" name="TextBox 15">
            <a:extLst>
              <a:ext uri="{FF2B5EF4-FFF2-40B4-BE49-F238E27FC236}">
                <a16:creationId xmlns:a16="http://schemas.microsoft.com/office/drawing/2014/main" id="{9D610FB8-D872-DA47-A18A-18B9753B1D83}"/>
              </a:ext>
            </a:extLst>
          </p:cNvPr>
          <p:cNvSpPr txBox="1"/>
          <p:nvPr/>
        </p:nvSpPr>
        <p:spPr>
          <a:xfrm>
            <a:off x="1483267" y="4853936"/>
            <a:ext cx="2511706" cy="369332"/>
          </a:xfrm>
          <a:prstGeom prst="rect">
            <a:avLst/>
          </a:prstGeom>
          <a:noFill/>
        </p:spPr>
        <p:txBody>
          <a:bodyPr wrap="square" rtlCol="0">
            <a:spAutoFit/>
          </a:bodyPr>
          <a:lstStyle/>
          <a:p>
            <a:r>
              <a:rPr lang="en-AU" dirty="0"/>
              <a:t>Nadella’s public key</a:t>
            </a:r>
          </a:p>
        </p:txBody>
      </p:sp>
      <p:sp>
        <p:nvSpPr>
          <p:cNvPr id="20" name="TextBox 19">
            <a:extLst>
              <a:ext uri="{FF2B5EF4-FFF2-40B4-BE49-F238E27FC236}">
                <a16:creationId xmlns:a16="http://schemas.microsoft.com/office/drawing/2014/main" id="{1FDC6596-5C5E-3E40-9FEA-E8ACF0E29C70}"/>
              </a:ext>
            </a:extLst>
          </p:cNvPr>
          <p:cNvSpPr txBox="1"/>
          <p:nvPr/>
        </p:nvSpPr>
        <p:spPr>
          <a:xfrm>
            <a:off x="9252031" y="4853936"/>
            <a:ext cx="2511706" cy="369332"/>
          </a:xfrm>
          <a:prstGeom prst="rect">
            <a:avLst/>
          </a:prstGeom>
          <a:noFill/>
        </p:spPr>
        <p:txBody>
          <a:bodyPr wrap="square" rtlCol="0">
            <a:spAutoFit/>
          </a:bodyPr>
          <a:lstStyle/>
          <a:p>
            <a:r>
              <a:rPr lang="en-AU" dirty="0" err="1"/>
              <a:t>Salander’s</a:t>
            </a:r>
            <a:r>
              <a:rPr lang="en-AU" dirty="0"/>
              <a:t> public key</a:t>
            </a:r>
          </a:p>
        </p:txBody>
      </p:sp>
    </p:spTree>
    <p:extLst>
      <p:ext uri="{BB962C8B-B14F-4D97-AF65-F5344CB8AC3E}">
        <p14:creationId xmlns:p14="http://schemas.microsoft.com/office/powerpoint/2010/main" val="25343719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AnalogousFromDarkSeedLeftStep">
      <a:dk1>
        <a:srgbClr val="000000"/>
      </a:dk1>
      <a:lt1>
        <a:srgbClr val="FFFFFF"/>
      </a:lt1>
      <a:dk2>
        <a:srgbClr val="243541"/>
      </a:dk2>
      <a:lt2>
        <a:srgbClr val="E4E8E2"/>
      </a:lt2>
      <a:accent1>
        <a:srgbClr val="A629E7"/>
      </a:accent1>
      <a:accent2>
        <a:srgbClr val="6640DC"/>
      </a:accent2>
      <a:accent3>
        <a:srgbClr val="2F4FE7"/>
      </a:accent3>
      <a:accent4>
        <a:srgbClr val="1787D5"/>
      </a:accent4>
      <a:accent5>
        <a:srgbClr val="20B6B5"/>
      </a:accent5>
      <a:accent6>
        <a:srgbClr val="14B973"/>
      </a:accent6>
      <a:hlink>
        <a:srgbClr val="358E9F"/>
      </a:hlink>
      <a:folHlink>
        <a:srgbClr val="7F7F7F"/>
      </a:folHlink>
    </a:clrScheme>
    <a:fontScheme name="Slate">
      <a:majorFont>
        <a:latin typeface="Georgia Pro Cond Ligh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Speak Pro"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6309</TotalTime>
  <Words>775</Words>
  <Application>Microsoft Macintosh PowerPoint</Application>
  <PresentationFormat>Widescreen</PresentationFormat>
  <Paragraphs>76</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Georgia Pro Cond Light</vt:lpstr>
      <vt:lpstr>Speak Pro</vt:lpstr>
      <vt:lpstr>Wingdings 2</vt:lpstr>
      <vt:lpstr>SlateVTI</vt:lpstr>
      <vt:lpstr>CITS1003 Introduction to Cybersecurity Exam Example Question</vt:lpstr>
      <vt:lpstr>A unit about cats cybersecurity</vt:lpstr>
      <vt:lpstr>3 Things</vt:lpstr>
      <vt:lpstr>Exam Format</vt:lpstr>
      <vt:lpstr>Example Question</vt:lpstr>
      <vt:lpstr>Example Question (continued…)</vt:lpstr>
      <vt:lpstr>Answer Background</vt:lpstr>
      <vt:lpstr>Keys at Start</vt:lpstr>
      <vt:lpstr>Keys at End</vt:lpstr>
      <vt:lpstr>Answer</vt:lpstr>
      <vt:lpstr>Answer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CITSXXXX Introduction to Cybersecurity [1] Unit overview</dc:title>
  <dc:creator>David Glance</dc:creator>
  <cp:lastModifiedBy>David Glance</cp:lastModifiedBy>
  <cp:revision>23</cp:revision>
  <dcterms:created xsi:type="dcterms:W3CDTF">2020-01-13T04:26:47Z</dcterms:created>
  <dcterms:modified xsi:type="dcterms:W3CDTF">2021-10-09T04:01:06Z</dcterms:modified>
</cp:coreProperties>
</file>